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8" r:id="rId1"/>
  </p:sldMasterIdLst>
  <p:sldIdLst>
    <p:sldId id="304" r:id="rId2"/>
    <p:sldId id="293" r:id="rId3"/>
    <p:sldId id="292" r:id="rId4"/>
    <p:sldId id="262" r:id="rId5"/>
    <p:sldId id="306" r:id="rId6"/>
    <p:sldId id="308" r:id="rId7"/>
    <p:sldId id="291" r:id="rId8"/>
    <p:sldId id="309" r:id="rId9"/>
    <p:sldId id="258" r:id="rId10"/>
    <p:sldId id="259" r:id="rId11"/>
    <p:sldId id="290" r:id="rId12"/>
    <p:sldId id="257" r:id="rId13"/>
    <p:sldId id="260" r:id="rId14"/>
    <p:sldId id="261" r:id="rId15"/>
    <p:sldId id="303" r:id="rId16"/>
    <p:sldId id="264" r:id="rId17"/>
    <p:sldId id="296" r:id="rId18"/>
    <p:sldId id="297" r:id="rId19"/>
    <p:sldId id="295" r:id="rId20"/>
    <p:sldId id="299" r:id="rId21"/>
    <p:sldId id="294" r:id="rId22"/>
    <p:sldId id="29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М" initials="М" lastIdx="2" clrIdx="0">
    <p:extLst>
      <p:ext uri="{19B8F6BF-5375-455C-9EA6-DF929625EA0E}">
        <p15:presenceInfo xmlns:p15="http://schemas.microsoft.com/office/powerpoint/2012/main" userId="М"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23" d="100"/>
          <a:sy n="123" d="100"/>
        </p:scale>
        <p:origin x="11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9-20T11:54:35.049" idx="1">
    <p:pos x="7027" y="181"/>
    <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9-20T12:17:38.003" idx="2">
    <p:pos x="7249" y="4164"/>
    <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ru-RU"/>
              <a:t>Образец заголовка</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26A1CB15-A9B4-435D-B6F7-CFDE24CE8D6F}" type="datetimeFigureOut">
              <a:rPr lang="ru-RU" smtClean="0"/>
              <a:t>27.04.2025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1B196C5-B20E-49B6-A9C4-4BA716A5A4F6}" type="slidenum">
              <a:rPr lang="ru-RU" smtClean="0"/>
              <a:t>‹#›</a:t>
            </a:fld>
            <a:endParaRPr lang="ru-RU"/>
          </a:p>
        </p:txBody>
      </p:sp>
    </p:spTree>
    <p:extLst>
      <p:ext uri="{BB962C8B-B14F-4D97-AF65-F5344CB8AC3E}">
        <p14:creationId xmlns:p14="http://schemas.microsoft.com/office/powerpoint/2010/main" val="252691874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6A1CB15-A9B4-435D-B6F7-CFDE24CE8D6F}" type="datetimeFigureOut">
              <a:rPr lang="ru-RU" smtClean="0"/>
              <a:t>27.04.2025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1B196C5-B20E-49B6-A9C4-4BA716A5A4F6}" type="slidenum">
              <a:rPr lang="ru-RU" smtClean="0"/>
              <a:t>‹#›</a:t>
            </a:fld>
            <a:endParaRPr lang="ru-RU"/>
          </a:p>
        </p:txBody>
      </p:sp>
    </p:spTree>
    <p:extLst>
      <p:ext uri="{BB962C8B-B14F-4D97-AF65-F5344CB8AC3E}">
        <p14:creationId xmlns:p14="http://schemas.microsoft.com/office/powerpoint/2010/main" val="1476287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6A1CB15-A9B4-435D-B6F7-CFDE24CE8D6F}" type="datetimeFigureOut">
              <a:rPr lang="ru-RU" smtClean="0"/>
              <a:t>27.04.2025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1B196C5-B20E-49B6-A9C4-4BA716A5A4F6}" type="slidenum">
              <a:rPr lang="ru-RU" smtClean="0"/>
              <a:t>‹#›</a:t>
            </a:fld>
            <a:endParaRPr lang="ru-RU"/>
          </a:p>
        </p:txBody>
      </p:sp>
    </p:spTree>
    <p:extLst>
      <p:ext uri="{BB962C8B-B14F-4D97-AF65-F5344CB8AC3E}">
        <p14:creationId xmlns:p14="http://schemas.microsoft.com/office/powerpoint/2010/main" val="718853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237065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6A1CB15-A9B4-435D-B6F7-CFDE24CE8D6F}" type="datetimeFigureOut">
              <a:rPr lang="ru-RU" smtClean="0"/>
              <a:t>27.04.2025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1B196C5-B20E-49B6-A9C4-4BA716A5A4F6}" type="slidenum">
              <a:rPr lang="ru-RU" smtClean="0"/>
              <a:t>‹#›</a:t>
            </a:fld>
            <a:endParaRPr lang="ru-RU"/>
          </a:p>
        </p:txBody>
      </p:sp>
    </p:spTree>
    <p:extLst>
      <p:ext uri="{BB962C8B-B14F-4D97-AF65-F5344CB8AC3E}">
        <p14:creationId xmlns:p14="http://schemas.microsoft.com/office/powerpoint/2010/main" val="1278805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ru-RU"/>
              <a:t>Образец заголовка</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7" name="Date Placeholder 6"/>
          <p:cNvSpPr>
            <a:spLocks noGrp="1"/>
          </p:cNvSpPr>
          <p:nvPr>
            <p:ph type="dt" sz="half" idx="10"/>
          </p:nvPr>
        </p:nvSpPr>
        <p:spPr/>
        <p:txBody>
          <a:bodyPr/>
          <a:lstStyle/>
          <a:p>
            <a:fld id="{26A1CB15-A9B4-435D-B6F7-CFDE24CE8D6F}" type="datetimeFigureOut">
              <a:rPr lang="ru-RU" smtClean="0"/>
              <a:t>27.04.2025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1B196C5-B20E-49B6-A9C4-4BA716A5A4F6}" type="slidenum">
              <a:rPr lang="ru-RU" smtClean="0"/>
              <a:t>‹#›</a:t>
            </a:fld>
            <a:endParaRPr lang="ru-RU"/>
          </a:p>
        </p:txBody>
      </p:sp>
    </p:spTree>
    <p:extLst>
      <p:ext uri="{BB962C8B-B14F-4D97-AF65-F5344CB8AC3E}">
        <p14:creationId xmlns:p14="http://schemas.microsoft.com/office/powerpoint/2010/main" val="312376593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7"/>
          <p:cNvSpPr>
            <a:spLocks noGrp="1"/>
          </p:cNvSpPr>
          <p:nvPr>
            <p:ph type="dt" sz="half" idx="10"/>
          </p:nvPr>
        </p:nvSpPr>
        <p:spPr/>
        <p:txBody>
          <a:bodyPr/>
          <a:lstStyle/>
          <a:p>
            <a:fld id="{26A1CB15-A9B4-435D-B6F7-CFDE24CE8D6F}" type="datetimeFigureOut">
              <a:rPr lang="ru-RU" smtClean="0"/>
              <a:t>27.04.2025</a:t>
            </a:fld>
            <a:endParaRPr lang="ru-RU"/>
          </a:p>
        </p:txBody>
      </p:sp>
      <p:sp>
        <p:nvSpPr>
          <p:cNvPr id="9" name="Footer Placeholder 8"/>
          <p:cNvSpPr>
            <a:spLocks noGrp="1"/>
          </p:cNvSpPr>
          <p:nvPr>
            <p:ph type="ftr" sz="quarter" idx="11"/>
          </p:nvPr>
        </p:nvSpPr>
        <p:spPr/>
        <p:txBody>
          <a:bodyPr/>
          <a:lstStyle/>
          <a:p>
            <a:endParaRPr lang="ru-RU"/>
          </a:p>
        </p:txBody>
      </p:sp>
      <p:sp>
        <p:nvSpPr>
          <p:cNvPr id="10" name="Slide Number Placeholder 9"/>
          <p:cNvSpPr>
            <a:spLocks noGrp="1"/>
          </p:cNvSpPr>
          <p:nvPr>
            <p:ph type="sldNum" sz="quarter" idx="12"/>
          </p:nvPr>
        </p:nvSpPr>
        <p:spPr/>
        <p:txBody>
          <a:bodyPr/>
          <a:lstStyle/>
          <a:p>
            <a:fld id="{91B196C5-B20E-49B6-A9C4-4BA716A5A4F6}" type="slidenum">
              <a:rPr lang="ru-RU" smtClean="0"/>
              <a:t>‹#›</a:t>
            </a:fld>
            <a:endParaRPr lang="ru-RU"/>
          </a:p>
        </p:txBody>
      </p:sp>
    </p:spTree>
    <p:extLst>
      <p:ext uri="{BB962C8B-B14F-4D97-AF65-F5344CB8AC3E}">
        <p14:creationId xmlns:p14="http://schemas.microsoft.com/office/powerpoint/2010/main" val="3506765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583436" y="3143250"/>
            <a:ext cx="4270248" cy="25967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26A1CB15-A9B4-435D-B6F7-CFDE24CE8D6F}" type="datetimeFigureOut">
              <a:rPr lang="ru-RU" smtClean="0"/>
              <a:t>27.04.2025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1B196C5-B20E-49B6-A9C4-4BA716A5A4F6}" type="slidenum">
              <a:rPr lang="ru-RU" smtClean="0"/>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3790696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6A1CB15-A9B4-435D-B6F7-CFDE24CE8D6F}" type="datetimeFigureOut">
              <a:rPr lang="ru-RU" smtClean="0"/>
              <a:t>27.04.2025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1B196C5-B20E-49B6-A9C4-4BA716A5A4F6}" type="slidenum">
              <a:rPr lang="ru-RU" smtClean="0"/>
              <a:t>‹#›</a:t>
            </a:fld>
            <a:endParaRPr lang="ru-RU"/>
          </a:p>
        </p:txBody>
      </p:sp>
    </p:spTree>
    <p:extLst>
      <p:ext uri="{BB962C8B-B14F-4D97-AF65-F5344CB8AC3E}">
        <p14:creationId xmlns:p14="http://schemas.microsoft.com/office/powerpoint/2010/main" val="910303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A1CB15-A9B4-435D-B6F7-CFDE24CE8D6F}" type="datetimeFigureOut">
              <a:rPr lang="ru-RU" smtClean="0"/>
              <a:t>27.04.2025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1B196C5-B20E-49B6-A9C4-4BA716A5A4F6}" type="slidenum">
              <a:rPr lang="ru-RU" smtClean="0"/>
              <a:t>‹#›</a:t>
            </a:fld>
            <a:endParaRPr lang="ru-RU"/>
          </a:p>
        </p:txBody>
      </p:sp>
    </p:spTree>
    <p:extLst>
      <p:ext uri="{BB962C8B-B14F-4D97-AF65-F5344CB8AC3E}">
        <p14:creationId xmlns:p14="http://schemas.microsoft.com/office/powerpoint/2010/main" val="9486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ru-RU"/>
              <a:t>Образец заголовка</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9" name="Date Placeholder 8"/>
          <p:cNvSpPr>
            <a:spLocks noGrp="1"/>
          </p:cNvSpPr>
          <p:nvPr>
            <p:ph type="dt" sz="half" idx="10"/>
          </p:nvPr>
        </p:nvSpPr>
        <p:spPr/>
        <p:txBody>
          <a:bodyPr/>
          <a:lstStyle/>
          <a:p>
            <a:fld id="{26A1CB15-A9B4-435D-B6F7-CFDE24CE8D6F}" type="datetimeFigureOut">
              <a:rPr lang="ru-RU" smtClean="0"/>
              <a:t>27.04.2025</a:t>
            </a:fld>
            <a:endParaRPr lang="ru-RU"/>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ru-RU"/>
          </a:p>
        </p:txBody>
      </p:sp>
      <p:sp>
        <p:nvSpPr>
          <p:cNvPr id="11" name="Slide Number Placeholder 10"/>
          <p:cNvSpPr>
            <a:spLocks noGrp="1"/>
          </p:cNvSpPr>
          <p:nvPr>
            <p:ph type="sldNum" sz="quarter" idx="12"/>
          </p:nvPr>
        </p:nvSpPr>
        <p:spPr/>
        <p:txBody>
          <a:bodyPr/>
          <a:lstStyle/>
          <a:p>
            <a:fld id="{91B196C5-B20E-49B6-A9C4-4BA716A5A4F6}" type="slidenum">
              <a:rPr lang="ru-RU" smtClean="0"/>
              <a:t>‹#›</a:t>
            </a:fld>
            <a:endParaRPr lang="ru-RU"/>
          </a:p>
        </p:txBody>
      </p:sp>
    </p:spTree>
    <p:extLst>
      <p:ext uri="{BB962C8B-B14F-4D97-AF65-F5344CB8AC3E}">
        <p14:creationId xmlns:p14="http://schemas.microsoft.com/office/powerpoint/2010/main" val="1735198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26A1CB15-A9B4-435D-B6F7-CFDE24CE8D6F}" type="datetimeFigureOut">
              <a:rPr lang="ru-RU" smtClean="0"/>
              <a:t>27.04.2025</a:t>
            </a:fld>
            <a:endParaRPr lang="ru-RU"/>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ru-RU"/>
          </a:p>
        </p:txBody>
      </p:sp>
      <p:sp>
        <p:nvSpPr>
          <p:cNvPr id="10" name="Slide Number Placeholder 9"/>
          <p:cNvSpPr>
            <a:spLocks noGrp="1"/>
          </p:cNvSpPr>
          <p:nvPr>
            <p:ph type="sldNum" sz="quarter" idx="12"/>
          </p:nvPr>
        </p:nvSpPr>
        <p:spPr/>
        <p:txBody>
          <a:bodyPr/>
          <a:lstStyle/>
          <a:p>
            <a:fld id="{91B196C5-B20E-49B6-A9C4-4BA716A5A4F6}" type="slidenum">
              <a:rPr lang="ru-RU" smtClean="0"/>
              <a:t>‹#›</a:t>
            </a:fld>
            <a:endParaRPr lang="ru-RU"/>
          </a:p>
        </p:txBody>
      </p:sp>
    </p:spTree>
    <p:extLst>
      <p:ext uri="{BB962C8B-B14F-4D97-AF65-F5344CB8AC3E}">
        <p14:creationId xmlns:p14="http://schemas.microsoft.com/office/powerpoint/2010/main" val="186928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26A1CB15-A9B4-435D-B6F7-CFDE24CE8D6F}" type="datetimeFigureOut">
              <a:rPr lang="ru-RU" smtClean="0"/>
              <a:t>27.04.2025</a:t>
            </a:fld>
            <a:endParaRPr lang="ru-RU"/>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ru-RU"/>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1B196C5-B20E-49B6-A9C4-4BA716A5A4F6}" type="slidenum">
              <a:rPr lang="ru-RU" smtClean="0"/>
              <a:t>‹#›</a:t>
            </a:fld>
            <a:endParaRPr lang="ru-RU"/>
          </a:p>
        </p:txBody>
      </p:sp>
    </p:spTree>
    <p:extLst>
      <p:ext uri="{BB962C8B-B14F-4D97-AF65-F5344CB8AC3E}">
        <p14:creationId xmlns:p14="http://schemas.microsoft.com/office/powerpoint/2010/main" val="3490594131"/>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dsoo.ru/home-architecture-studio/"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1obraz.ru/#/document/99/603340708/XA00MA42N8/" TargetMode="External"/><Relationship Id="rId2" Type="http://schemas.openxmlformats.org/officeDocument/2006/relationships/hyperlink" Target="https://1obraz.ru/#/document/99/1301798825/" TargetMode="External"/><Relationship Id="rId1" Type="http://schemas.openxmlformats.org/officeDocument/2006/relationships/slideLayout" Target="../slideLayouts/slideLayout2.xml"/><Relationship Id="rId4" Type="http://schemas.openxmlformats.org/officeDocument/2006/relationships/hyperlink" Target="https://1obraz.ru/#/document/99/603340708/"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dsoo.ru/wp-content/uploads/2024/08/isro_profilnoe_obuchenie_2024-1.pdf"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a:extLst>
              <a:ext uri="{FF2B5EF4-FFF2-40B4-BE49-F238E27FC236}">
                <a16:creationId xmlns:a16="http://schemas.microsoft.com/office/drawing/2014/main" id="{885B4FDE-6B34-4BC9-A57A-75EB1928D2B4}"/>
              </a:ext>
            </a:extLst>
          </p:cNvPr>
          <p:cNvSpPr/>
          <p:nvPr/>
        </p:nvSpPr>
        <p:spPr>
          <a:xfrm>
            <a:off x="0" y="0"/>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Заголовок 1">
            <a:extLst>
              <a:ext uri="{FF2B5EF4-FFF2-40B4-BE49-F238E27FC236}">
                <a16:creationId xmlns:a16="http://schemas.microsoft.com/office/drawing/2014/main" id="{5B3A893D-27B8-4B0F-ADF3-EC657E211B45}"/>
              </a:ext>
            </a:extLst>
          </p:cNvPr>
          <p:cNvSpPr txBox="1">
            <a:spLocks/>
          </p:cNvSpPr>
          <p:nvPr/>
        </p:nvSpPr>
        <p:spPr>
          <a:xfrm>
            <a:off x="1355765" y="2117879"/>
            <a:ext cx="9480470" cy="2622241"/>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ru-RU" sz="5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Актуальные вопросы профильного обучения в 10-11 классах</a:t>
            </a:r>
          </a:p>
        </p:txBody>
      </p:sp>
      <p:sp>
        <p:nvSpPr>
          <p:cNvPr id="13" name="TextBox 12">
            <a:extLst>
              <a:ext uri="{FF2B5EF4-FFF2-40B4-BE49-F238E27FC236}">
                <a16:creationId xmlns:a16="http://schemas.microsoft.com/office/drawing/2014/main" id="{91203E87-5CF7-47ED-80FE-349962FC6E21}"/>
              </a:ext>
            </a:extLst>
          </p:cNvPr>
          <p:cNvSpPr txBox="1"/>
          <p:nvPr/>
        </p:nvSpPr>
        <p:spPr>
          <a:xfrm>
            <a:off x="5097863" y="5569508"/>
            <a:ext cx="6928884" cy="1200329"/>
          </a:xfrm>
          <a:prstGeom prst="rect">
            <a:avLst/>
          </a:prstGeom>
          <a:noFill/>
        </p:spPr>
        <p:txBody>
          <a:bodyPr wrap="square">
            <a:spAutoFit/>
          </a:bodyPr>
          <a:lstStyle/>
          <a:p>
            <a:pPr algn="r"/>
            <a:r>
              <a:rPr lang="ru-RU" b="1" i="1" dirty="0">
                <a:solidFill>
                  <a:srgbClr val="002060"/>
                </a:solidFill>
                <a:latin typeface="Times New Roman" panose="02020603050405020304" pitchFamily="18" charset="0"/>
                <a:cs typeface="Times New Roman" panose="02020603050405020304" pitchFamily="18" charset="0"/>
              </a:rPr>
              <a:t>Ялакаева Индира Анатольевна </a:t>
            </a:r>
          </a:p>
          <a:p>
            <a:pPr algn="r"/>
            <a:r>
              <a:rPr lang="ru-RU" i="1" u="sng" dirty="0">
                <a:solidFill>
                  <a:srgbClr val="002060"/>
                </a:solidFill>
                <a:latin typeface="Times New Roman" panose="02020603050405020304" pitchFamily="18" charset="0"/>
                <a:cs typeface="Times New Roman" panose="02020603050405020304" pitchFamily="18" charset="0"/>
              </a:rPr>
              <a:t>проректор по учебно-методической работе ГБУ ДПО «ИРО ЧР»</a:t>
            </a:r>
          </a:p>
          <a:p>
            <a:pPr algn="r"/>
            <a:r>
              <a:rPr lang="ru-RU" b="1" i="1" dirty="0" err="1">
                <a:solidFill>
                  <a:srgbClr val="002060"/>
                </a:solidFill>
                <a:latin typeface="Times New Roman" panose="02020603050405020304" pitchFamily="18" charset="0"/>
                <a:cs typeface="Times New Roman" panose="02020603050405020304" pitchFamily="18" charset="0"/>
              </a:rPr>
              <a:t>Бускаева</a:t>
            </a:r>
            <a:r>
              <a:rPr lang="ru-RU" b="1" i="1" dirty="0">
                <a:solidFill>
                  <a:srgbClr val="002060"/>
                </a:solidFill>
                <a:latin typeface="Times New Roman" panose="02020603050405020304" pitchFamily="18" charset="0"/>
                <a:cs typeface="Times New Roman" panose="02020603050405020304" pitchFamily="18" charset="0"/>
              </a:rPr>
              <a:t> Луиза Мусаевна                                                                   </a:t>
            </a:r>
            <a:r>
              <a:rPr lang="ru-RU" i="1" u="sng" dirty="0" err="1">
                <a:solidFill>
                  <a:srgbClr val="002060"/>
                </a:solidFill>
                <a:latin typeface="Times New Roman" panose="02020603050405020304" pitchFamily="18" charset="0"/>
                <a:cs typeface="Times New Roman" panose="02020603050405020304" pitchFamily="18" charset="0"/>
              </a:rPr>
              <a:t>зав.центром</a:t>
            </a:r>
            <a:r>
              <a:rPr lang="ru-RU" i="1" u="sng" dirty="0">
                <a:solidFill>
                  <a:srgbClr val="002060"/>
                </a:solidFill>
                <a:latin typeface="Times New Roman" panose="02020603050405020304" pitchFamily="18" charset="0"/>
                <a:cs typeface="Times New Roman" panose="02020603050405020304" pitchFamily="18" charset="0"/>
              </a:rPr>
              <a:t>  по сопровождению ГИА ГБУ ДПО «ИРО ЧР»</a:t>
            </a:r>
          </a:p>
        </p:txBody>
      </p:sp>
    </p:spTree>
    <p:extLst>
      <p:ext uri="{BB962C8B-B14F-4D97-AF65-F5344CB8AC3E}">
        <p14:creationId xmlns:p14="http://schemas.microsoft.com/office/powerpoint/2010/main" val="2616270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3A03F178-8C8D-4683-9B43-061FB3A08E8C}"/>
              </a:ext>
            </a:extLst>
          </p:cNvPr>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id="{EA1CA34C-C009-424D-BE11-7678C3A8FE9A}"/>
              </a:ext>
            </a:extLst>
          </p:cNvPr>
          <p:cNvSpPr>
            <a:spLocks noGrp="1"/>
          </p:cNvSpPr>
          <p:nvPr>
            <p:ph type="title"/>
          </p:nvPr>
        </p:nvSpPr>
        <p:spPr>
          <a:xfrm>
            <a:off x="1810138" y="286604"/>
            <a:ext cx="9345541" cy="459846"/>
          </a:xfrm>
        </p:spPr>
        <p:txBody>
          <a:bodyPr>
            <a:normAutofit fontScale="90000"/>
          </a:bodyPr>
          <a:lstStyle/>
          <a:p>
            <a:pPr algn="ctr"/>
            <a:r>
              <a:rPr lang="ru-RU" sz="4400" dirty="0">
                <a:latin typeface="Times New Roman" panose="02020603050405020304" pitchFamily="18" charset="0"/>
                <a:cs typeface="Times New Roman" panose="02020603050405020304" pitchFamily="18" charset="0"/>
              </a:rPr>
              <a:t>Биология</a:t>
            </a:r>
            <a:endParaRPr lang="ru-RU" dirty="0"/>
          </a:p>
        </p:txBody>
      </p:sp>
      <p:pic>
        <p:nvPicPr>
          <p:cNvPr id="8" name="Объект 7">
            <a:extLst>
              <a:ext uri="{FF2B5EF4-FFF2-40B4-BE49-F238E27FC236}">
                <a16:creationId xmlns:a16="http://schemas.microsoft.com/office/drawing/2014/main" id="{BC13C024-C2B2-419A-94AF-8EB80CF35ABB}"/>
              </a:ext>
            </a:extLst>
          </p:cNvPr>
          <p:cNvPicPr>
            <a:picLocks noGrp="1" noChangeAspect="1"/>
          </p:cNvPicPr>
          <p:nvPr>
            <p:ph sz="half" idx="1"/>
          </p:nvPr>
        </p:nvPicPr>
        <p:blipFill>
          <a:blip r:embed="rId2"/>
          <a:stretch>
            <a:fillRect/>
          </a:stretch>
        </p:blipFill>
        <p:spPr>
          <a:xfrm>
            <a:off x="1086660" y="1464138"/>
            <a:ext cx="5057901" cy="4901905"/>
          </a:xfrm>
        </p:spPr>
      </p:pic>
      <p:pic>
        <p:nvPicPr>
          <p:cNvPr id="6" name="Объект 5">
            <a:extLst>
              <a:ext uri="{FF2B5EF4-FFF2-40B4-BE49-F238E27FC236}">
                <a16:creationId xmlns:a16="http://schemas.microsoft.com/office/drawing/2014/main" id="{2011A302-100B-44DA-A2E9-BFC1EBE85128}"/>
              </a:ext>
            </a:extLst>
          </p:cNvPr>
          <p:cNvPicPr>
            <a:picLocks noGrp="1" noChangeAspect="1"/>
          </p:cNvPicPr>
          <p:nvPr>
            <p:ph sz="half" idx="2"/>
          </p:nvPr>
        </p:nvPicPr>
        <p:blipFill>
          <a:blip r:embed="rId3"/>
          <a:stretch>
            <a:fillRect/>
          </a:stretch>
        </p:blipFill>
        <p:spPr>
          <a:xfrm>
            <a:off x="6632560" y="1464138"/>
            <a:ext cx="4523119" cy="4901905"/>
          </a:xfrm>
        </p:spPr>
      </p:pic>
      <p:sp>
        <p:nvSpPr>
          <p:cNvPr id="3" name="TextBox 2">
            <a:extLst>
              <a:ext uri="{FF2B5EF4-FFF2-40B4-BE49-F238E27FC236}">
                <a16:creationId xmlns:a16="http://schemas.microsoft.com/office/drawing/2014/main" id="{E89D23FD-179E-F742-AF9A-708BEBF2DCD0}"/>
              </a:ext>
            </a:extLst>
          </p:cNvPr>
          <p:cNvSpPr txBox="1"/>
          <p:nvPr/>
        </p:nvSpPr>
        <p:spPr>
          <a:xfrm>
            <a:off x="7033974" y="914232"/>
            <a:ext cx="3610947" cy="382124"/>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Базовый уровень</a:t>
            </a: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E57DFFA-660B-C336-E62B-38896D8B06BC}"/>
              </a:ext>
            </a:extLst>
          </p:cNvPr>
          <p:cNvSpPr txBox="1"/>
          <p:nvPr/>
        </p:nvSpPr>
        <p:spPr>
          <a:xfrm>
            <a:off x="1810138" y="914232"/>
            <a:ext cx="3610947" cy="382124"/>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Углубленный уровень</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8224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A9DE8186-30F4-4E05-9AC9-6F02FB557A63}"/>
              </a:ext>
            </a:extLst>
          </p:cNvPr>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Заголовок 3">
            <a:extLst>
              <a:ext uri="{FF2B5EF4-FFF2-40B4-BE49-F238E27FC236}">
                <a16:creationId xmlns:a16="http://schemas.microsoft.com/office/drawing/2014/main" id="{AE8980EC-83AB-4BDE-98E8-E8C0C22D25E4}"/>
              </a:ext>
            </a:extLst>
          </p:cNvPr>
          <p:cNvSpPr>
            <a:spLocks noGrp="1"/>
          </p:cNvSpPr>
          <p:nvPr>
            <p:ph type="title"/>
          </p:nvPr>
        </p:nvSpPr>
        <p:spPr>
          <a:xfrm>
            <a:off x="1427584" y="253713"/>
            <a:ext cx="9368946" cy="474075"/>
          </a:xfrm>
          <a:ln w="38100">
            <a:prstDash val="dash"/>
          </a:ln>
        </p:spPr>
        <p:txBody>
          <a:bodyPr>
            <a:normAutofit fontScale="90000"/>
          </a:bodyPr>
          <a:lstStyle/>
          <a:p>
            <a:pPr algn="ctr"/>
            <a:r>
              <a:rPr lang="ru-RU" sz="36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Физика</a:t>
            </a:r>
          </a:p>
        </p:txBody>
      </p:sp>
      <p:pic>
        <p:nvPicPr>
          <p:cNvPr id="8" name="Объект 7">
            <a:extLst>
              <a:ext uri="{FF2B5EF4-FFF2-40B4-BE49-F238E27FC236}">
                <a16:creationId xmlns:a16="http://schemas.microsoft.com/office/drawing/2014/main" id="{FB24CEA5-3823-475F-8326-100C780E1CDE}"/>
              </a:ext>
            </a:extLst>
          </p:cNvPr>
          <p:cNvPicPr>
            <a:picLocks noGrp="1" noChangeAspect="1"/>
          </p:cNvPicPr>
          <p:nvPr>
            <p:ph sz="half" idx="1"/>
          </p:nvPr>
        </p:nvPicPr>
        <p:blipFill rotWithShape="1">
          <a:blip r:embed="rId2"/>
          <a:srcRect l="8981" t="-1" r="711" b="-718"/>
          <a:stretch/>
        </p:blipFill>
        <p:spPr>
          <a:xfrm>
            <a:off x="458923" y="1843951"/>
            <a:ext cx="5160827" cy="4618828"/>
          </a:xfrm>
          <a:prstGeom prst="rect">
            <a:avLst/>
          </a:prstGeom>
          <a:ln>
            <a:noFill/>
          </a:ln>
          <a:effectLst>
            <a:outerShdw blurRad="292100" dist="139700" dir="2700000" algn="tl" rotWithShape="0">
              <a:srgbClr val="333333">
                <a:alpha val="65000"/>
              </a:srgbClr>
            </a:outerShdw>
          </a:effectLst>
        </p:spPr>
      </p:pic>
      <p:pic>
        <p:nvPicPr>
          <p:cNvPr id="10" name="Объект 9">
            <a:extLst>
              <a:ext uri="{FF2B5EF4-FFF2-40B4-BE49-F238E27FC236}">
                <a16:creationId xmlns:a16="http://schemas.microsoft.com/office/drawing/2014/main" id="{41711D4A-712B-40FB-B672-364618FD39BE}"/>
              </a:ext>
            </a:extLst>
          </p:cNvPr>
          <p:cNvPicPr>
            <a:picLocks noGrp="1" noChangeAspect="1"/>
          </p:cNvPicPr>
          <p:nvPr>
            <p:ph sz="half" idx="2"/>
          </p:nvPr>
        </p:nvPicPr>
        <p:blipFill rotWithShape="1">
          <a:blip r:embed="rId3"/>
          <a:srcRect t="6381" r="1720"/>
          <a:stretch/>
        </p:blipFill>
        <p:spPr>
          <a:xfrm>
            <a:off x="6402294" y="1843951"/>
            <a:ext cx="5111927" cy="4618828"/>
          </a:xfrm>
          <a:prstGeom prst="rect">
            <a:avLst/>
          </a:prstGeom>
          <a:ln>
            <a:noFill/>
          </a:ln>
          <a:effectLst>
            <a:outerShdw blurRad="292100" dist="139700" dir="2700000" algn="tl" rotWithShape="0">
              <a:srgbClr val="333333">
                <a:alpha val="65000"/>
              </a:srgbClr>
            </a:outerShdw>
          </a:effectLst>
        </p:spPr>
      </p:pic>
      <p:sp>
        <p:nvSpPr>
          <p:cNvPr id="2" name="Овал 1">
            <a:extLst>
              <a:ext uri="{FF2B5EF4-FFF2-40B4-BE49-F238E27FC236}">
                <a16:creationId xmlns:a16="http://schemas.microsoft.com/office/drawing/2014/main" id="{E4BF01A1-16DE-4B2E-BB7A-7FBD8A031056}"/>
              </a:ext>
            </a:extLst>
          </p:cNvPr>
          <p:cNvSpPr/>
          <p:nvPr/>
        </p:nvSpPr>
        <p:spPr>
          <a:xfrm>
            <a:off x="3343619" y="5216781"/>
            <a:ext cx="506776" cy="2809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a:extLst>
              <a:ext uri="{FF2B5EF4-FFF2-40B4-BE49-F238E27FC236}">
                <a16:creationId xmlns:a16="http://schemas.microsoft.com/office/drawing/2014/main" id="{6F01F35E-6890-48FD-849B-8C34F06E0E15}"/>
              </a:ext>
            </a:extLst>
          </p:cNvPr>
          <p:cNvSpPr/>
          <p:nvPr/>
        </p:nvSpPr>
        <p:spPr>
          <a:xfrm>
            <a:off x="9265611" y="4984707"/>
            <a:ext cx="514607" cy="3222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id="{DD6E5D68-CCAF-22F1-921E-075BCDBA3715}"/>
              </a:ext>
            </a:extLst>
          </p:cNvPr>
          <p:cNvSpPr txBox="1"/>
          <p:nvPr/>
        </p:nvSpPr>
        <p:spPr>
          <a:xfrm>
            <a:off x="7460137" y="1255532"/>
            <a:ext cx="3610947" cy="400110"/>
          </a:xfrm>
          <a:prstGeom prst="rect">
            <a:avLst/>
          </a:prstGeom>
          <a:noFill/>
        </p:spPr>
        <p:txBody>
          <a:bodyPr wrap="square" rtlCol="0">
            <a:spAutoFit/>
          </a:bodyPr>
          <a:lstStyle/>
          <a:p>
            <a:pPr algn="ctr"/>
            <a:r>
              <a:rPr lang="ru-RU"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Базовый уровень</a:t>
            </a:r>
            <a:endParaRPr lang="en-US"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934079B-FCFB-FAC9-6BFB-633418AA178F}"/>
              </a:ext>
            </a:extLst>
          </p:cNvPr>
          <p:cNvSpPr txBox="1"/>
          <p:nvPr/>
        </p:nvSpPr>
        <p:spPr>
          <a:xfrm>
            <a:off x="1254165" y="1255532"/>
            <a:ext cx="3610947" cy="400110"/>
          </a:xfrm>
          <a:prstGeom prst="rect">
            <a:avLst/>
          </a:prstGeom>
          <a:noFill/>
        </p:spPr>
        <p:txBody>
          <a:bodyPr wrap="square" rtlCol="0">
            <a:spAutoFit/>
          </a:bodyPr>
          <a:lstStyle/>
          <a:p>
            <a:pPr algn="ctr"/>
            <a:r>
              <a:rPr lang="ru-RU"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Углубленный уровень</a:t>
            </a:r>
            <a:endParaRPr lang="en-US"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8530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a:extLst>
              <a:ext uri="{FF2B5EF4-FFF2-40B4-BE49-F238E27FC236}">
                <a16:creationId xmlns:a16="http://schemas.microsoft.com/office/drawing/2014/main" id="{4167591D-6CE1-47A0-9A50-CA3F0ED55DFD}"/>
              </a:ext>
            </a:extLst>
          </p:cNvPr>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Объект 5">
            <a:extLst>
              <a:ext uri="{FF2B5EF4-FFF2-40B4-BE49-F238E27FC236}">
                <a16:creationId xmlns:a16="http://schemas.microsoft.com/office/drawing/2014/main" id="{071BBB1B-0215-4B18-99B0-731D052049BF}"/>
              </a:ext>
            </a:extLst>
          </p:cNvPr>
          <p:cNvPicPr>
            <a:picLocks noGrp="1" noChangeAspect="1"/>
          </p:cNvPicPr>
          <p:nvPr>
            <p:ph sz="half" idx="1"/>
          </p:nvPr>
        </p:nvPicPr>
        <p:blipFill rotWithShape="1">
          <a:blip r:embed="rId2"/>
          <a:srcRect l="16088" r="1713" b="3225"/>
          <a:stretch/>
        </p:blipFill>
        <p:spPr>
          <a:xfrm>
            <a:off x="863244" y="1779991"/>
            <a:ext cx="5180940" cy="4824295"/>
          </a:xfrm>
          <a:prstGeom prst="rect">
            <a:avLst/>
          </a:prstGeom>
          <a:ln>
            <a:noFill/>
          </a:ln>
          <a:effectLst>
            <a:outerShdw blurRad="292100" dist="139700" dir="2700000" algn="tl" rotWithShape="0">
              <a:srgbClr val="333333">
                <a:alpha val="65000"/>
              </a:srgbClr>
            </a:outerShdw>
          </a:effectLst>
        </p:spPr>
      </p:pic>
      <p:pic>
        <p:nvPicPr>
          <p:cNvPr id="8" name="Объект 7">
            <a:extLst>
              <a:ext uri="{FF2B5EF4-FFF2-40B4-BE49-F238E27FC236}">
                <a16:creationId xmlns:a16="http://schemas.microsoft.com/office/drawing/2014/main" id="{F4B381C7-E452-4218-9648-E8C20AA75060}"/>
              </a:ext>
            </a:extLst>
          </p:cNvPr>
          <p:cNvPicPr>
            <a:picLocks noGrp="1" noChangeAspect="1"/>
          </p:cNvPicPr>
          <p:nvPr>
            <p:ph sz="half" idx="2"/>
          </p:nvPr>
        </p:nvPicPr>
        <p:blipFill rotWithShape="1">
          <a:blip r:embed="rId3"/>
          <a:srcRect r="25858"/>
          <a:stretch/>
        </p:blipFill>
        <p:spPr>
          <a:xfrm>
            <a:off x="6445494" y="1779992"/>
            <a:ext cx="5011937" cy="4824295"/>
          </a:xfrm>
          <a:prstGeom prst="rect">
            <a:avLst/>
          </a:prstGeom>
          <a:ln>
            <a:noFill/>
          </a:ln>
          <a:effectLst>
            <a:outerShdw blurRad="292100" dist="139700" dir="2700000" algn="tl" rotWithShape="0">
              <a:srgbClr val="333333">
                <a:alpha val="65000"/>
              </a:srgbClr>
            </a:outerShdw>
          </a:effectLst>
        </p:spPr>
      </p:pic>
      <p:sp>
        <p:nvSpPr>
          <p:cNvPr id="9" name="Заголовок 3">
            <a:extLst>
              <a:ext uri="{FF2B5EF4-FFF2-40B4-BE49-F238E27FC236}">
                <a16:creationId xmlns:a16="http://schemas.microsoft.com/office/drawing/2014/main" id="{1D4C51A8-D006-42AC-94E4-05E614FD9A04}"/>
              </a:ext>
            </a:extLst>
          </p:cNvPr>
          <p:cNvSpPr>
            <a:spLocks noGrp="1"/>
          </p:cNvSpPr>
          <p:nvPr>
            <p:ph type="title"/>
          </p:nvPr>
        </p:nvSpPr>
        <p:spPr>
          <a:xfrm>
            <a:off x="1427584" y="253713"/>
            <a:ext cx="9368946" cy="474075"/>
          </a:xfrm>
          <a:ln w="38100">
            <a:prstDash val="dash"/>
          </a:ln>
        </p:spPr>
        <p:txBody>
          <a:bodyPr>
            <a:normAutofit fontScale="90000"/>
          </a:bodyPr>
          <a:lstStyle/>
          <a:p>
            <a:pPr algn="ctr"/>
            <a:r>
              <a:rPr lang="ru-RU" sz="36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Физика</a:t>
            </a:r>
          </a:p>
        </p:txBody>
      </p:sp>
      <p:sp>
        <p:nvSpPr>
          <p:cNvPr id="10" name="TextBox 9">
            <a:extLst>
              <a:ext uri="{FF2B5EF4-FFF2-40B4-BE49-F238E27FC236}">
                <a16:creationId xmlns:a16="http://schemas.microsoft.com/office/drawing/2014/main" id="{6777D7D7-E35D-4BA0-900E-A9B294F493E0}"/>
              </a:ext>
            </a:extLst>
          </p:cNvPr>
          <p:cNvSpPr txBox="1"/>
          <p:nvPr/>
        </p:nvSpPr>
        <p:spPr>
          <a:xfrm>
            <a:off x="1254163" y="1255532"/>
            <a:ext cx="3610947" cy="400110"/>
          </a:xfrm>
          <a:prstGeom prst="rect">
            <a:avLst/>
          </a:prstGeom>
          <a:noFill/>
        </p:spPr>
        <p:txBody>
          <a:bodyPr wrap="square" rtlCol="0">
            <a:spAutoFit/>
          </a:bodyPr>
          <a:lstStyle/>
          <a:p>
            <a:pPr algn="ctr"/>
            <a:r>
              <a:rPr lang="ru-RU"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Углубленный уровень</a:t>
            </a:r>
            <a:endParaRPr lang="en-US"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1430667-B6A8-49EE-B670-3D74EAE36210}"/>
              </a:ext>
            </a:extLst>
          </p:cNvPr>
          <p:cNvSpPr txBox="1"/>
          <p:nvPr/>
        </p:nvSpPr>
        <p:spPr>
          <a:xfrm>
            <a:off x="6616665" y="1255532"/>
            <a:ext cx="3610947" cy="400110"/>
          </a:xfrm>
          <a:prstGeom prst="rect">
            <a:avLst/>
          </a:prstGeom>
          <a:noFill/>
        </p:spPr>
        <p:txBody>
          <a:bodyPr wrap="square" rtlCol="0">
            <a:spAutoFit/>
          </a:bodyPr>
          <a:lstStyle/>
          <a:p>
            <a:pPr algn="ctr"/>
            <a:r>
              <a:rPr lang="ru-RU"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Базовый уровень</a:t>
            </a:r>
            <a:endParaRPr lang="en-US"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2486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3BE93AA4-D3C0-4BA8-BEE4-6F20873061C4}"/>
              </a:ext>
            </a:extLst>
          </p:cNvPr>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id="{BF385FA8-D64A-4CF8-98EE-5B087C46017A}"/>
              </a:ext>
            </a:extLst>
          </p:cNvPr>
          <p:cNvSpPr>
            <a:spLocks noGrp="1"/>
          </p:cNvSpPr>
          <p:nvPr>
            <p:ph type="title"/>
          </p:nvPr>
        </p:nvSpPr>
        <p:spPr>
          <a:xfrm>
            <a:off x="1483566" y="286604"/>
            <a:ext cx="9671797" cy="543820"/>
          </a:xfrm>
        </p:spPr>
        <p:txBody>
          <a:bodyPr>
            <a:normAutofit fontScale="90000"/>
          </a:bodyPr>
          <a:lstStyle/>
          <a:p>
            <a:pPr algn="ctr"/>
            <a:r>
              <a:rPr lang="ru-RU" sz="4400" dirty="0">
                <a:latin typeface="Times New Roman" panose="02020603050405020304" pitchFamily="18" charset="0"/>
                <a:cs typeface="Times New Roman" panose="02020603050405020304" pitchFamily="18" charset="0"/>
              </a:rPr>
              <a:t>Алгебра</a:t>
            </a:r>
            <a:endParaRPr lang="ru-RU" dirty="0"/>
          </a:p>
        </p:txBody>
      </p:sp>
      <p:pic>
        <p:nvPicPr>
          <p:cNvPr id="6" name="Объект 5">
            <a:extLst>
              <a:ext uri="{FF2B5EF4-FFF2-40B4-BE49-F238E27FC236}">
                <a16:creationId xmlns:a16="http://schemas.microsoft.com/office/drawing/2014/main" id="{A4936F61-D3F9-4278-BF78-879005933C0D}"/>
              </a:ext>
            </a:extLst>
          </p:cNvPr>
          <p:cNvPicPr>
            <a:picLocks noGrp="1" noChangeAspect="1"/>
          </p:cNvPicPr>
          <p:nvPr>
            <p:ph sz="half" idx="1"/>
          </p:nvPr>
        </p:nvPicPr>
        <p:blipFill>
          <a:blip r:embed="rId2"/>
          <a:stretch>
            <a:fillRect/>
          </a:stretch>
        </p:blipFill>
        <p:spPr>
          <a:xfrm>
            <a:off x="1138335" y="1979015"/>
            <a:ext cx="4388281" cy="3761385"/>
          </a:xfrm>
        </p:spPr>
      </p:pic>
      <p:pic>
        <p:nvPicPr>
          <p:cNvPr id="8" name="Объект 7">
            <a:extLst>
              <a:ext uri="{FF2B5EF4-FFF2-40B4-BE49-F238E27FC236}">
                <a16:creationId xmlns:a16="http://schemas.microsoft.com/office/drawing/2014/main" id="{085016FF-E847-49B2-967D-D3B8D3A53470}"/>
              </a:ext>
            </a:extLst>
          </p:cNvPr>
          <p:cNvPicPr>
            <a:picLocks noGrp="1" noChangeAspect="1"/>
          </p:cNvPicPr>
          <p:nvPr>
            <p:ph sz="half" idx="2"/>
          </p:nvPr>
        </p:nvPicPr>
        <p:blipFill>
          <a:blip r:embed="rId3"/>
          <a:stretch>
            <a:fillRect/>
          </a:stretch>
        </p:blipFill>
        <p:spPr>
          <a:xfrm>
            <a:off x="6338888" y="2202024"/>
            <a:ext cx="4956976" cy="3491203"/>
          </a:xfrm>
        </p:spPr>
      </p:pic>
      <p:sp>
        <p:nvSpPr>
          <p:cNvPr id="3" name="TextBox 2">
            <a:extLst>
              <a:ext uri="{FF2B5EF4-FFF2-40B4-BE49-F238E27FC236}">
                <a16:creationId xmlns:a16="http://schemas.microsoft.com/office/drawing/2014/main" id="{71458A25-4D7E-DDEF-180C-576CE8E96AFB}"/>
              </a:ext>
            </a:extLst>
          </p:cNvPr>
          <p:cNvSpPr txBox="1"/>
          <p:nvPr/>
        </p:nvSpPr>
        <p:spPr>
          <a:xfrm>
            <a:off x="7063273" y="989012"/>
            <a:ext cx="3610947" cy="382124"/>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Базовый уровень</a:t>
            </a: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9D923E5-5117-18EA-A7CA-0E6FC7BCE22E}"/>
              </a:ext>
            </a:extLst>
          </p:cNvPr>
          <p:cNvSpPr txBox="1"/>
          <p:nvPr/>
        </p:nvSpPr>
        <p:spPr>
          <a:xfrm>
            <a:off x="1219729" y="989012"/>
            <a:ext cx="3610947" cy="382124"/>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Углубленный уровень</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9199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D8AEA0F0-A64E-4588-8767-FB77AF1191D4}"/>
              </a:ext>
            </a:extLst>
          </p:cNvPr>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id="{9F2F09A3-64CE-4735-A492-EB4DD28974C7}"/>
              </a:ext>
            </a:extLst>
          </p:cNvPr>
          <p:cNvSpPr>
            <a:spLocks noGrp="1"/>
          </p:cNvSpPr>
          <p:nvPr>
            <p:ph type="title"/>
          </p:nvPr>
        </p:nvSpPr>
        <p:spPr>
          <a:xfrm>
            <a:off x="1670180" y="286604"/>
            <a:ext cx="9485500" cy="487838"/>
          </a:xfrm>
        </p:spPr>
        <p:txBody>
          <a:bodyPr>
            <a:normAutofit fontScale="90000"/>
          </a:bodyPr>
          <a:lstStyle/>
          <a:p>
            <a:pPr algn="ctr"/>
            <a:r>
              <a:rPr lang="ru-RU" sz="4400" dirty="0">
                <a:latin typeface="Times New Roman" panose="02020603050405020304" pitchFamily="18" charset="0"/>
                <a:cs typeface="Times New Roman" panose="02020603050405020304" pitchFamily="18" charset="0"/>
              </a:rPr>
              <a:t>Алгебра</a:t>
            </a:r>
            <a:endParaRPr lang="ru-RU" dirty="0"/>
          </a:p>
        </p:txBody>
      </p:sp>
      <p:pic>
        <p:nvPicPr>
          <p:cNvPr id="6" name="Объект 5">
            <a:extLst>
              <a:ext uri="{FF2B5EF4-FFF2-40B4-BE49-F238E27FC236}">
                <a16:creationId xmlns:a16="http://schemas.microsoft.com/office/drawing/2014/main" id="{BBCFCB06-BB6C-401E-B434-85AF15415465}"/>
              </a:ext>
            </a:extLst>
          </p:cNvPr>
          <p:cNvPicPr>
            <a:picLocks noGrp="1" noChangeAspect="1"/>
          </p:cNvPicPr>
          <p:nvPr>
            <p:ph sz="half" idx="1"/>
          </p:nvPr>
        </p:nvPicPr>
        <p:blipFill>
          <a:blip r:embed="rId2"/>
          <a:stretch>
            <a:fillRect/>
          </a:stretch>
        </p:blipFill>
        <p:spPr>
          <a:xfrm>
            <a:off x="2086964" y="2062065"/>
            <a:ext cx="3866118" cy="3678335"/>
          </a:xfrm>
        </p:spPr>
      </p:pic>
      <p:pic>
        <p:nvPicPr>
          <p:cNvPr id="8" name="Объект 7">
            <a:extLst>
              <a:ext uri="{FF2B5EF4-FFF2-40B4-BE49-F238E27FC236}">
                <a16:creationId xmlns:a16="http://schemas.microsoft.com/office/drawing/2014/main" id="{B3B65BA7-31B7-41B1-A86F-F638083B126E}"/>
              </a:ext>
            </a:extLst>
          </p:cNvPr>
          <p:cNvPicPr>
            <a:picLocks noGrp="1" noChangeAspect="1"/>
          </p:cNvPicPr>
          <p:nvPr>
            <p:ph sz="half" idx="2"/>
          </p:nvPr>
        </p:nvPicPr>
        <p:blipFill>
          <a:blip r:embed="rId3"/>
          <a:stretch>
            <a:fillRect/>
          </a:stretch>
        </p:blipFill>
        <p:spPr>
          <a:xfrm>
            <a:off x="6894365" y="2062065"/>
            <a:ext cx="3746451" cy="3678335"/>
          </a:xfrm>
        </p:spPr>
      </p:pic>
      <p:sp>
        <p:nvSpPr>
          <p:cNvPr id="3" name="TextBox 2">
            <a:extLst>
              <a:ext uri="{FF2B5EF4-FFF2-40B4-BE49-F238E27FC236}">
                <a16:creationId xmlns:a16="http://schemas.microsoft.com/office/drawing/2014/main" id="{D5AB102D-D160-EBCD-786B-EC7F682C4C6A}"/>
              </a:ext>
            </a:extLst>
          </p:cNvPr>
          <p:cNvSpPr txBox="1"/>
          <p:nvPr/>
        </p:nvSpPr>
        <p:spPr>
          <a:xfrm>
            <a:off x="7240555" y="909183"/>
            <a:ext cx="3610947" cy="382124"/>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Базовый уровень</a:t>
            </a: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C4E7DF9-9DF0-B57A-3909-3F9BBFA1915C}"/>
              </a:ext>
            </a:extLst>
          </p:cNvPr>
          <p:cNvSpPr txBox="1"/>
          <p:nvPr/>
        </p:nvSpPr>
        <p:spPr>
          <a:xfrm>
            <a:off x="1760844" y="928228"/>
            <a:ext cx="3610947" cy="382124"/>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Углубленный уровень</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456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25D40665-30CF-49E8-A83A-9372085DB894}"/>
              </a:ext>
            </a:extLst>
          </p:cNvPr>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Заголовок 1">
            <a:extLst>
              <a:ext uri="{FF2B5EF4-FFF2-40B4-BE49-F238E27FC236}">
                <a16:creationId xmlns:a16="http://schemas.microsoft.com/office/drawing/2014/main" id="{2F9144AA-92CC-4738-A2DF-255F40C56E3B}"/>
              </a:ext>
            </a:extLst>
          </p:cNvPr>
          <p:cNvSpPr txBox="1">
            <a:spLocks/>
          </p:cNvSpPr>
          <p:nvPr/>
        </p:nvSpPr>
        <p:spPr bwMode="black">
          <a:xfrm>
            <a:off x="683694" y="545466"/>
            <a:ext cx="10824612" cy="6036896"/>
          </a:xfrm>
          <a:prstGeom prst="rect">
            <a:avLst/>
          </a:prstGeom>
          <a:solidFill>
            <a:srgbClr val="FFFFFF"/>
          </a:solidFill>
          <a:ln w="28575" cap="sq">
            <a:solidFill>
              <a:srgbClr val="002060"/>
            </a:solidFill>
            <a:miter lim="800000"/>
          </a:ln>
        </p:spPr>
        <p:txBody>
          <a:bodyPr spcFirstLastPara="1" vert="horz" wrap="square" lIns="91425" tIns="91425" rIns="91425" bIns="91425" rtlCol="0" anchor="t" anchorCtr="0">
            <a:noAutofit/>
          </a:bodyPr>
          <a:lstStyle>
            <a:lvl1pPr lvl="0" algn="ctr" defTabSz="914400" rtl="0" eaLnBrk="1" latinLnBrk="0" hangingPunct="1">
              <a:lnSpc>
                <a:spcPct val="90000"/>
              </a:lnSpc>
              <a:spcBef>
                <a:spcPts val="0"/>
              </a:spcBef>
              <a:spcAft>
                <a:spcPts val="0"/>
              </a:spcAft>
              <a:buSzPts val="2800"/>
              <a:buNone/>
              <a:defRPr sz="2800" kern="1200" cap="all" spc="200" baseline="0">
                <a:solidFill>
                  <a:srgbClr val="262626"/>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lang="ru-RU" sz="2400" b="1" u="sng" dirty="0">
              <a:solidFill>
                <a:srgbClr val="002060"/>
              </a:solidFill>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a:xfrm>
            <a:off x="552205" y="98972"/>
            <a:ext cx="11360800" cy="322025"/>
          </a:xfrm>
          <a:ln>
            <a:noFill/>
          </a:ln>
        </p:spPr>
        <p:txBody>
          <a:bodyPr>
            <a:noAutofit/>
          </a:bodyPr>
          <a:lstStyle/>
          <a:p>
            <a:pPr algn="ctr"/>
            <a:r>
              <a:rPr lang="ru-RU" sz="2400" b="1" u="sng" dirty="0">
                <a:solidFill>
                  <a:srgbClr val="002060"/>
                </a:solidFill>
                <a:latin typeface="Times New Roman" panose="02020603050405020304" pitchFamily="18" charset="0"/>
                <a:cs typeface="Times New Roman" panose="02020603050405020304" pitchFamily="18" charset="0"/>
              </a:rPr>
              <a:t>ПРОФИЛИ УЧЕБНОГО ПЛАНА СОО</a:t>
            </a:r>
          </a:p>
        </p:txBody>
      </p:sp>
      <p:sp>
        <p:nvSpPr>
          <p:cNvPr id="4" name="Номер слайда 3"/>
          <p:cNvSpPr>
            <a:spLocks noGrp="1"/>
          </p:cNvSpPr>
          <p:nvPr>
            <p:ph type="sldNum" idx="12"/>
          </p:nvPr>
        </p:nvSpPr>
        <p:spPr/>
        <p:txBody>
          <a:bodyPr>
            <a:normAutofit/>
          </a:bodyPr>
          <a:lstStyle/>
          <a:p>
            <a:fld id="{00000000-1234-1234-1234-123412341234}" type="slidenum">
              <a:rPr lang="ru" smtClean="0"/>
              <a:pPr/>
              <a:t>15</a:t>
            </a:fld>
            <a:endParaRPr lang="ru"/>
          </a:p>
        </p:txBody>
      </p:sp>
      <p:graphicFrame>
        <p:nvGraphicFramePr>
          <p:cNvPr id="5" name="Таблица 4"/>
          <p:cNvGraphicFramePr>
            <a:graphicFrameLocks noGrp="1"/>
          </p:cNvGraphicFramePr>
          <p:nvPr>
            <p:extLst>
              <p:ext uri="{D42A27DB-BD31-4B8C-83A1-F6EECF244321}">
                <p14:modId xmlns:p14="http://schemas.microsoft.com/office/powerpoint/2010/main" val="3164190736"/>
              </p:ext>
            </p:extLst>
          </p:nvPr>
        </p:nvGraphicFramePr>
        <p:xfrm>
          <a:off x="683694" y="573602"/>
          <a:ext cx="10824612" cy="6036896"/>
        </p:xfrm>
        <a:graphic>
          <a:graphicData uri="http://schemas.openxmlformats.org/drawingml/2006/table">
            <a:tbl>
              <a:tblPr firstRow="1" firstCol="1" bandRow="1">
                <a:tableStyleId>{2D5ABB26-0587-4C30-8999-92F81FD0307C}</a:tableStyleId>
              </a:tblPr>
              <a:tblGrid>
                <a:gridCol w="3810562">
                  <a:extLst>
                    <a:ext uri="{9D8B030D-6E8A-4147-A177-3AD203B41FA5}">
                      <a16:colId xmlns:a16="http://schemas.microsoft.com/office/drawing/2014/main" val="2758189381"/>
                    </a:ext>
                  </a:extLst>
                </a:gridCol>
                <a:gridCol w="2941978">
                  <a:extLst>
                    <a:ext uri="{9D8B030D-6E8A-4147-A177-3AD203B41FA5}">
                      <a16:colId xmlns:a16="http://schemas.microsoft.com/office/drawing/2014/main" val="2595947677"/>
                    </a:ext>
                  </a:extLst>
                </a:gridCol>
                <a:gridCol w="1279526">
                  <a:extLst>
                    <a:ext uri="{9D8B030D-6E8A-4147-A177-3AD203B41FA5}">
                      <a16:colId xmlns:a16="http://schemas.microsoft.com/office/drawing/2014/main" val="873384394"/>
                    </a:ext>
                  </a:extLst>
                </a:gridCol>
                <a:gridCol w="1550377">
                  <a:extLst>
                    <a:ext uri="{9D8B030D-6E8A-4147-A177-3AD203B41FA5}">
                      <a16:colId xmlns:a16="http://schemas.microsoft.com/office/drawing/2014/main" val="2100926079"/>
                    </a:ext>
                  </a:extLst>
                </a:gridCol>
                <a:gridCol w="1242169">
                  <a:extLst>
                    <a:ext uri="{9D8B030D-6E8A-4147-A177-3AD203B41FA5}">
                      <a16:colId xmlns:a16="http://schemas.microsoft.com/office/drawing/2014/main" val="3223747270"/>
                    </a:ext>
                  </a:extLst>
                </a:gridCol>
              </a:tblGrid>
              <a:tr h="250602">
                <a:tc rowSpan="2">
                  <a:txBody>
                    <a:bodyPr/>
                    <a:lstStyle/>
                    <a:p>
                      <a:pPr indent="457200" algn="ctr">
                        <a:spcAft>
                          <a:spcPts val="0"/>
                        </a:spcAft>
                      </a:pPr>
                      <a:r>
                        <a:rPr lang="ru-RU" sz="1400" b="1" dirty="0">
                          <a:effectLst/>
                          <a:latin typeface="Times New Roman" panose="02020603050405020304" pitchFamily="18" charset="0"/>
                          <a:cs typeface="Times New Roman" panose="02020603050405020304" pitchFamily="18" charset="0"/>
                        </a:rPr>
                        <a:t>Профиль</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indent="457200" algn="ctr">
                        <a:spcAft>
                          <a:spcPts val="0"/>
                        </a:spcAft>
                      </a:pPr>
                      <a:r>
                        <a:rPr lang="ru-RU" sz="1400" b="1" dirty="0">
                          <a:effectLst/>
                          <a:latin typeface="Times New Roman" panose="02020603050405020304" pitchFamily="18" charset="0"/>
                          <a:cs typeface="Times New Roman" panose="02020603050405020304" pitchFamily="18" charset="0"/>
                        </a:rPr>
                        <a:t>Предметы для изучения на углубленном уровне  </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894822812"/>
                  </a:ext>
                </a:extLst>
              </a:tr>
              <a:tr h="224330">
                <a:tc vMerge="1">
                  <a:txBody>
                    <a:bodyPr/>
                    <a:lstStyle/>
                    <a:p>
                      <a:endParaRPr lang="ru-RU"/>
                    </a:p>
                  </a:txBody>
                  <a:tcPr/>
                </a:tc>
                <a:tc>
                  <a:txBody>
                    <a:bodyPr/>
                    <a:lstStyle/>
                    <a:p>
                      <a:pPr indent="457200" algn="ctr">
                        <a:spcAft>
                          <a:spcPts val="0"/>
                        </a:spcAft>
                      </a:pPr>
                      <a:r>
                        <a:rPr lang="ru-RU" sz="1400" b="1" dirty="0">
                          <a:effectLst/>
                          <a:latin typeface="Times New Roman" panose="02020603050405020304" pitchFamily="18" charset="0"/>
                          <a:cs typeface="Times New Roman" panose="02020603050405020304" pitchFamily="18" charset="0"/>
                        </a:rPr>
                        <a:t>Первый предмет</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87313" algn="ctr">
                        <a:spcAft>
                          <a:spcPts val="0"/>
                        </a:spcAft>
                      </a:pPr>
                      <a:r>
                        <a:rPr lang="ru-RU" sz="1400" b="1" dirty="0">
                          <a:effectLst/>
                          <a:latin typeface="Times New Roman" panose="02020603050405020304" pitchFamily="18" charset="0"/>
                          <a:cs typeface="Times New Roman" panose="02020603050405020304" pitchFamily="18" charset="0"/>
                        </a:rPr>
                        <a:t>Кол-во часов</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87313" algn="ctr">
                        <a:spcAft>
                          <a:spcPts val="0"/>
                        </a:spcAft>
                      </a:pPr>
                      <a:r>
                        <a:rPr lang="ru-RU" sz="1400" b="1" dirty="0">
                          <a:effectLst/>
                          <a:latin typeface="Times New Roman" panose="02020603050405020304" pitchFamily="18" charset="0"/>
                          <a:cs typeface="Times New Roman" panose="02020603050405020304" pitchFamily="18" charset="0"/>
                        </a:rPr>
                        <a:t>Второй предмет</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spcAft>
                          <a:spcPts val="0"/>
                        </a:spcAft>
                      </a:pPr>
                      <a:r>
                        <a:rPr lang="ru-RU" sz="1400" b="1" dirty="0">
                          <a:effectLst/>
                          <a:latin typeface="Times New Roman" panose="02020603050405020304" pitchFamily="18" charset="0"/>
                          <a:cs typeface="Times New Roman" panose="02020603050405020304" pitchFamily="18" charset="0"/>
                        </a:rPr>
                        <a:t>Кол-во часов</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8820595"/>
                  </a:ext>
                </a:extLst>
              </a:tr>
              <a:tr h="217351">
                <a:tc>
                  <a:txBody>
                    <a:bodyPr/>
                    <a:lstStyle/>
                    <a:p>
                      <a:pPr indent="21590">
                        <a:spcAft>
                          <a:spcPts val="0"/>
                        </a:spcAft>
                      </a:pPr>
                      <a:r>
                        <a:rPr lang="ru-RU" sz="1600" b="1" dirty="0">
                          <a:effectLst/>
                          <a:latin typeface="Times New Roman" panose="02020603050405020304" pitchFamily="18" charset="0"/>
                          <a:cs typeface="Times New Roman" panose="02020603050405020304" pitchFamily="18" charset="0"/>
                        </a:rPr>
                        <a:t>Естественно-научный </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30810">
                        <a:spcAft>
                          <a:spcPts val="0"/>
                        </a:spcAft>
                      </a:pPr>
                      <a:r>
                        <a:rPr lang="ru-RU" sz="1400" dirty="0">
                          <a:effectLst/>
                          <a:latin typeface="Times New Roman" panose="02020603050405020304" pitchFamily="18" charset="0"/>
                          <a:cs typeface="Times New Roman" panose="02020603050405020304" pitchFamily="18" charset="0"/>
                        </a:rPr>
                        <a:t>Химия</a:t>
                      </a: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180975" algn="ctr">
                        <a:spcAft>
                          <a:spcPts val="0"/>
                        </a:spcAft>
                      </a:pPr>
                      <a:r>
                        <a:rPr lang="ru-RU" sz="1400" dirty="0">
                          <a:effectLst/>
                          <a:latin typeface="Times New Roman" panose="02020603050405020304" pitchFamily="18" charset="0"/>
                          <a:cs typeface="Times New Roman" panose="02020603050405020304" pitchFamily="18" charset="0"/>
                        </a:rPr>
                        <a:t>3 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87313">
                        <a:spcAft>
                          <a:spcPts val="0"/>
                        </a:spcAft>
                      </a:pPr>
                      <a:r>
                        <a:rPr lang="ru-RU" sz="1400" dirty="0">
                          <a:effectLst/>
                          <a:latin typeface="Times New Roman" panose="02020603050405020304" pitchFamily="18" charset="0"/>
                          <a:cs typeface="Times New Roman" panose="02020603050405020304" pitchFamily="18" charset="0"/>
                        </a:rPr>
                        <a:t>Биология</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14300" algn="ctr">
                        <a:spcAft>
                          <a:spcPts val="0"/>
                        </a:spcAft>
                      </a:pPr>
                      <a:r>
                        <a:rPr lang="ru-RU" sz="1400" dirty="0">
                          <a:effectLst/>
                          <a:latin typeface="Times New Roman" panose="02020603050405020304" pitchFamily="18" charset="0"/>
                          <a:cs typeface="Times New Roman" panose="02020603050405020304" pitchFamily="18" charset="0"/>
                        </a:rPr>
                        <a:t>3</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8851901"/>
                  </a:ext>
                </a:extLst>
              </a:tr>
              <a:tr h="760728">
                <a:tc>
                  <a:txBody>
                    <a:bodyPr/>
                    <a:lstStyle/>
                    <a:p>
                      <a:pPr indent="21590">
                        <a:spcAft>
                          <a:spcPts val="0"/>
                        </a:spcAft>
                      </a:pPr>
                      <a:r>
                        <a:rPr lang="ru-RU" sz="1600" b="1" dirty="0">
                          <a:effectLst/>
                          <a:latin typeface="Times New Roman" panose="02020603050405020304" pitchFamily="18" charset="0"/>
                          <a:cs typeface="Times New Roman" panose="02020603050405020304" pitchFamily="18" charset="0"/>
                        </a:rPr>
                        <a:t>Технологический (инженерный)</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30810">
                        <a:spcAft>
                          <a:spcPts val="0"/>
                        </a:spcAft>
                      </a:pPr>
                      <a:r>
                        <a:rPr lang="ru-RU" sz="1400" dirty="0">
                          <a:effectLst/>
                          <a:latin typeface="Times New Roman" panose="02020603050405020304" pitchFamily="18" charset="0"/>
                          <a:cs typeface="Times New Roman" panose="02020603050405020304" pitchFamily="18" charset="0"/>
                        </a:rPr>
                        <a:t>Математика:</a:t>
                      </a:r>
                    </a:p>
                    <a:p>
                      <a:pPr indent="130810">
                        <a:spcAft>
                          <a:spcPts val="0"/>
                        </a:spcAft>
                      </a:pPr>
                      <a:r>
                        <a:rPr lang="ru-RU" sz="1400" dirty="0">
                          <a:effectLst/>
                          <a:latin typeface="Times New Roman" panose="02020603050405020304" pitchFamily="18" charset="0"/>
                          <a:cs typeface="Times New Roman" panose="02020603050405020304" pitchFamily="18" charset="0"/>
                        </a:rPr>
                        <a:t>- алгебра (4ч)</a:t>
                      </a:r>
                    </a:p>
                    <a:p>
                      <a:pPr indent="130810">
                        <a:spcAft>
                          <a:spcPts val="0"/>
                        </a:spcAft>
                      </a:pPr>
                      <a:r>
                        <a:rPr lang="ru-RU" sz="1400" dirty="0">
                          <a:effectLst/>
                          <a:latin typeface="Times New Roman" panose="02020603050405020304" pitchFamily="18" charset="0"/>
                          <a:cs typeface="Times New Roman" panose="02020603050405020304" pitchFamily="18" charset="0"/>
                        </a:rPr>
                        <a:t>-геометрия (3ч)</a:t>
                      </a:r>
                    </a:p>
                    <a:p>
                      <a:pPr indent="130810">
                        <a:spcAft>
                          <a:spcPts val="0"/>
                        </a:spcAft>
                      </a:pPr>
                      <a:r>
                        <a:rPr lang="ru-RU" sz="1400" dirty="0">
                          <a:effectLst/>
                          <a:latin typeface="Times New Roman" panose="02020603050405020304" pitchFamily="18" charset="0"/>
                          <a:cs typeface="Times New Roman" panose="02020603050405020304" pitchFamily="18" charset="0"/>
                        </a:rPr>
                        <a:t>- вероятность и статистика –(1ч)</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70485" algn="ctr">
                        <a:spcAft>
                          <a:spcPts val="0"/>
                        </a:spcAft>
                      </a:pPr>
                      <a:r>
                        <a:rPr lang="ru-RU" sz="1400" dirty="0">
                          <a:effectLst/>
                          <a:latin typeface="Times New Roman" panose="02020603050405020304" pitchFamily="18" charset="0"/>
                          <a:cs typeface="Times New Roman" panose="02020603050405020304" pitchFamily="18" charset="0"/>
                        </a:rPr>
                        <a:t>8</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87313">
                        <a:spcAft>
                          <a:spcPts val="0"/>
                        </a:spcAft>
                      </a:pPr>
                      <a:r>
                        <a:rPr lang="ru-RU" sz="1400" dirty="0">
                          <a:effectLst/>
                          <a:latin typeface="Times New Roman" panose="02020603050405020304" pitchFamily="18" charset="0"/>
                          <a:cs typeface="Times New Roman" panose="02020603050405020304" pitchFamily="18" charset="0"/>
                        </a:rPr>
                        <a:t>Физика</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14300" algn="ctr">
                        <a:spcAft>
                          <a:spcPts val="0"/>
                        </a:spcAft>
                      </a:pPr>
                      <a:r>
                        <a:rPr lang="ru-RU" sz="1400">
                          <a:effectLst/>
                          <a:latin typeface="Times New Roman" panose="02020603050405020304" pitchFamily="18" charset="0"/>
                          <a:cs typeface="Times New Roman" panose="02020603050405020304" pitchFamily="18" charset="0"/>
                        </a:rPr>
                        <a:t>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8944528"/>
                  </a:ext>
                </a:extLst>
              </a:tr>
              <a:tr h="760728">
                <a:tc>
                  <a:txBody>
                    <a:bodyPr/>
                    <a:lstStyle/>
                    <a:p>
                      <a:pPr indent="21590">
                        <a:spcAft>
                          <a:spcPts val="0"/>
                        </a:spcAft>
                      </a:pPr>
                      <a:r>
                        <a:rPr lang="ru-RU" sz="1600" b="1" dirty="0">
                          <a:effectLst/>
                          <a:latin typeface="Times New Roman" panose="02020603050405020304" pitchFamily="18" charset="0"/>
                          <a:cs typeface="Times New Roman" panose="02020603050405020304" pitchFamily="18" charset="0"/>
                        </a:rPr>
                        <a:t>Технологический (информационно-технологический)</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30810">
                        <a:spcAft>
                          <a:spcPts val="0"/>
                        </a:spcAft>
                      </a:pPr>
                      <a:r>
                        <a:rPr lang="ru-RU" sz="1400" dirty="0">
                          <a:effectLst/>
                          <a:latin typeface="Times New Roman" panose="02020603050405020304" pitchFamily="18" charset="0"/>
                          <a:cs typeface="Times New Roman" panose="02020603050405020304" pitchFamily="18" charset="0"/>
                        </a:rPr>
                        <a:t>Математика:</a:t>
                      </a:r>
                    </a:p>
                    <a:p>
                      <a:pPr indent="130810">
                        <a:spcAft>
                          <a:spcPts val="0"/>
                        </a:spcAft>
                      </a:pPr>
                      <a:r>
                        <a:rPr lang="ru-RU" sz="1400" dirty="0">
                          <a:effectLst/>
                          <a:latin typeface="Times New Roman" panose="02020603050405020304" pitchFamily="18" charset="0"/>
                          <a:cs typeface="Times New Roman" panose="02020603050405020304" pitchFamily="18" charset="0"/>
                        </a:rPr>
                        <a:t>- алгебра (4ч)</a:t>
                      </a:r>
                    </a:p>
                    <a:p>
                      <a:pPr indent="130810">
                        <a:spcAft>
                          <a:spcPts val="0"/>
                        </a:spcAft>
                      </a:pPr>
                      <a:r>
                        <a:rPr lang="ru-RU" sz="1400" dirty="0">
                          <a:effectLst/>
                          <a:latin typeface="Times New Roman" panose="02020603050405020304" pitchFamily="18" charset="0"/>
                          <a:cs typeface="Times New Roman" panose="02020603050405020304" pitchFamily="18" charset="0"/>
                        </a:rPr>
                        <a:t>-геометрия (3ч)</a:t>
                      </a:r>
                    </a:p>
                    <a:p>
                      <a:pPr indent="130810">
                        <a:spcAft>
                          <a:spcPts val="0"/>
                        </a:spcAft>
                      </a:pPr>
                      <a:r>
                        <a:rPr lang="ru-RU" sz="1400" dirty="0">
                          <a:effectLst/>
                          <a:latin typeface="Times New Roman" panose="02020603050405020304" pitchFamily="18" charset="0"/>
                          <a:cs typeface="Times New Roman" panose="02020603050405020304" pitchFamily="18" charset="0"/>
                        </a:rPr>
                        <a:t>- вероятность и статистика –(1ч)</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70485" algn="ctr">
                        <a:spcAft>
                          <a:spcPts val="0"/>
                        </a:spcAft>
                      </a:pPr>
                      <a:r>
                        <a:rPr lang="ru-RU" sz="1400" dirty="0">
                          <a:effectLst/>
                          <a:latin typeface="Times New Roman" panose="02020603050405020304" pitchFamily="18" charset="0"/>
                          <a:cs typeface="Times New Roman" panose="02020603050405020304" pitchFamily="18" charset="0"/>
                        </a:rPr>
                        <a:t>8</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87313">
                        <a:spcAft>
                          <a:spcPts val="0"/>
                        </a:spcAft>
                      </a:pPr>
                      <a:r>
                        <a:rPr lang="ru-RU" sz="1400" dirty="0">
                          <a:effectLst/>
                          <a:latin typeface="Times New Roman" panose="02020603050405020304" pitchFamily="18" charset="0"/>
                          <a:cs typeface="Times New Roman" panose="02020603050405020304" pitchFamily="18" charset="0"/>
                        </a:rPr>
                        <a:t>Информатика</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14300" algn="ctr">
                        <a:spcAft>
                          <a:spcPts val="0"/>
                        </a:spcAft>
                      </a:pPr>
                      <a:r>
                        <a:rPr lang="ru-RU" sz="1400" dirty="0">
                          <a:effectLst/>
                          <a:latin typeface="Times New Roman" panose="02020603050405020304" pitchFamily="18" charset="0"/>
                          <a:cs typeface="Times New Roman" panose="02020603050405020304" pitchFamily="18" charset="0"/>
                        </a:rPr>
                        <a:t>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87622750"/>
                  </a:ext>
                </a:extLst>
              </a:tr>
              <a:tr h="760728">
                <a:tc rowSpan="4">
                  <a:txBody>
                    <a:bodyPr/>
                    <a:lstStyle/>
                    <a:p>
                      <a:pPr indent="21590">
                        <a:spcAft>
                          <a:spcPts val="0"/>
                        </a:spcAft>
                      </a:pPr>
                      <a:r>
                        <a:rPr lang="ru-RU" sz="1600" b="1" dirty="0">
                          <a:effectLst/>
                          <a:latin typeface="Times New Roman" panose="02020603050405020304" pitchFamily="18" charset="0"/>
                          <a:cs typeface="Times New Roman" panose="02020603050405020304" pitchFamily="18" charset="0"/>
                        </a:rPr>
                        <a:t>Социально-экономический </a:t>
                      </a:r>
                    </a:p>
                    <a:p>
                      <a:pPr indent="21590">
                        <a:spcAft>
                          <a:spcPts val="0"/>
                        </a:spcAft>
                      </a:pPr>
                      <a:r>
                        <a:rPr lang="ru-RU" sz="1600" b="1" dirty="0">
                          <a:effectLst/>
                          <a:latin typeface="Times New Roman" panose="02020603050405020304" pitchFamily="18" charset="0"/>
                          <a:cs typeface="Times New Roman" panose="02020603050405020304" pitchFamily="18" charset="0"/>
                        </a:rPr>
                        <a:t>(3 варианта)</a:t>
                      </a:r>
                    </a:p>
                    <a:p>
                      <a:pPr indent="21590">
                        <a:spcAft>
                          <a:spcPts val="0"/>
                        </a:spcAft>
                      </a:pPr>
                      <a:r>
                        <a:rPr lang="ru-RU" sz="1600" b="1" dirty="0">
                          <a:effectLst/>
                          <a:latin typeface="Times New Roman" panose="02020603050405020304" pitchFamily="18" charset="0"/>
                          <a:cs typeface="Times New Roman" panose="02020603050405020304" pitchFamily="18" charset="0"/>
                        </a:rPr>
                        <a:t> </a:t>
                      </a:r>
                    </a:p>
                    <a:p>
                      <a:pPr indent="21590">
                        <a:spcAft>
                          <a:spcPts val="0"/>
                        </a:spcAft>
                      </a:pPr>
                      <a:endParaRPr lang="ru-RU" sz="1600" b="1" dirty="0">
                        <a:effectLst/>
                        <a:latin typeface="Times New Roman" panose="02020603050405020304" pitchFamily="18" charset="0"/>
                        <a:cs typeface="Times New Roman" panose="02020603050405020304" pitchFamily="18" charset="0"/>
                      </a:endParaRPr>
                    </a:p>
                    <a:p>
                      <a:pPr indent="21590">
                        <a:spcAft>
                          <a:spcPts val="0"/>
                        </a:spcAft>
                      </a:pPr>
                      <a:endParaRPr lang="ru-RU" sz="1600" b="1" dirty="0">
                        <a:effectLst/>
                        <a:latin typeface="Times New Roman" panose="02020603050405020304" pitchFamily="18" charset="0"/>
                        <a:cs typeface="Times New Roman" panose="02020603050405020304" pitchFamily="18" charset="0"/>
                      </a:endParaRPr>
                    </a:p>
                    <a:p>
                      <a:pPr indent="21590">
                        <a:spcAft>
                          <a:spcPts val="0"/>
                        </a:spcAft>
                      </a:pPr>
                      <a:r>
                        <a:rPr lang="ru-RU" sz="1600" b="1" dirty="0">
                          <a:effectLst/>
                          <a:latin typeface="Times New Roman" panose="02020603050405020304" pitchFamily="18" charset="0"/>
                          <a:cs typeface="Times New Roman" panose="02020603050405020304" pitchFamily="18" charset="0"/>
                        </a:rPr>
                        <a:t>3-й вариант с изучением: математики, географии, обществознания</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30810">
                        <a:spcAft>
                          <a:spcPts val="0"/>
                        </a:spcAft>
                      </a:pPr>
                      <a:r>
                        <a:rPr lang="ru-RU" sz="1400" dirty="0">
                          <a:effectLst/>
                          <a:latin typeface="Times New Roman" panose="02020603050405020304" pitchFamily="18" charset="0"/>
                          <a:cs typeface="Times New Roman" panose="02020603050405020304" pitchFamily="18" charset="0"/>
                        </a:rPr>
                        <a:t>Математика:</a:t>
                      </a:r>
                    </a:p>
                    <a:p>
                      <a:pPr indent="130810">
                        <a:spcAft>
                          <a:spcPts val="0"/>
                        </a:spcAft>
                      </a:pPr>
                      <a:r>
                        <a:rPr lang="ru-RU" sz="1400" dirty="0">
                          <a:effectLst/>
                          <a:latin typeface="Times New Roman" panose="02020603050405020304" pitchFamily="18" charset="0"/>
                          <a:cs typeface="Times New Roman" panose="02020603050405020304" pitchFamily="18" charset="0"/>
                        </a:rPr>
                        <a:t>- алгебра (4ч)</a:t>
                      </a:r>
                    </a:p>
                    <a:p>
                      <a:pPr indent="130810">
                        <a:spcAft>
                          <a:spcPts val="0"/>
                        </a:spcAft>
                      </a:pPr>
                      <a:r>
                        <a:rPr lang="ru-RU" sz="1400" dirty="0">
                          <a:effectLst/>
                          <a:latin typeface="Times New Roman" panose="02020603050405020304" pitchFamily="18" charset="0"/>
                          <a:cs typeface="Times New Roman" panose="02020603050405020304" pitchFamily="18" charset="0"/>
                        </a:rPr>
                        <a:t>-геометрия (3ч)</a:t>
                      </a:r>
                    </a:p>
                    <a:p>
                      <a:pPr indent="130810">
                        <a:spcAft>
                          <a:spcPts val="0"/>
                        </a:spcAft>
                      </a:pPr>
                      <a:r>
                        <a:rPr lang="ru-RU" sz="1400" dirty="0">
                          <a:effectLst/>
                          <a:latin typeface="Times New Roman" panose="02020603050405020304" pitchFamily="18" charset="0"/>
                          <a:cs typeface="Times New Roman" panose="02020603050405020304" pitchFamily="18" charset="0"/>
                        </a:rPr>
                        <a:t>- вероятность и статистика –(1ч)</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70485" algn="ctr">
                        <a:spcAft>
                          <a:spcPts val="0"/>
                        </a:spcAft>
                      </a:pPr>
                      <a:r>
                        <a:rPr lang="ru-RU" sz="1400" dirty="0">
                          <a:effectLst/>
                          <a:latin typeface="Times New Roman" panose="02020603050405020304" pitchFamily="18" charset="0"/>
                          <a:cs typeface="Times New Roman" panose="02020603050405020304" pitchFamily="18" charset="0"/>
                        </a:rPr>
                        <a:t>8</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Обществознание</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14300" algn="ctr">
                        <a:spcAft>
                          <a:spcPts val="0"/>
                        </a:spcAft>
                      </a:pPr>
                      <a:r>
                        <a:rPr lang="ru-RU" sz="1400">
                          <a:effectLst/>
                          <a:latin typeface="Times New Roman" panose="02020603050405020304" pitchFamily="18" charset="0"/>
                          <a:cs typeface="Times New Roman" panose="02020603050405020304" pitchFamily="18" charset="0"/>
                        </a:rPr>
                        <a:t>4</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8099760"/>
                  </a:ext>
                </a:extLst>
              </a:tr>
              <a:tr h="190182">
                <a:tc vMerge="1">
                  <a:txBody>
                    <a:bodyPr/>
                    <a:lstStyle/>
                    <a:p>
                      <a:endParaRPr lang="ru-RU"/>
                    </a:p>
                  </a:txBody>
                  <a:tcPr/>
                </a:tc>
                <a:tc>
                  <a:txBody>
                    <a:bodyPr/>
                    <a:lstStyle/>
                    <a:p>
                      <a:pPr marL="0" indent="87313">
                        <a:spcAft>
                          <a:spcPts val="0"/>
                        </a:spcAft>
                      </a:pPr>
                      <a:r>
                        <a:rPr lang="ru-RU" sz="1400" dirty="0">
                          <a:effectLst/>
                          <a:latin typeface="Times New Roman" panose="02020603050405020304" pitchFamily="18" charset="0"/>
                          <a:cs typeface="Times New Roman" panose="02020603050405020304" pitchFamily="18" charset="0"/>
                        </a:rPr>
                        <a:t>Обществознание</a:t>
                      </a: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70485" algn="ctr">
                        <a:spcAft>
                          <a:spcPts val="0"/>
                        </a:spcAft>
                      </a:pPr>
                      <a:r>
                        <a:rPr lang="ru-RU" sz="1400">
                          <a:effectLst/>
                          <a:latin typeface="Times New Roman" panose="02020603050405020304" pitchFamily="18" charset="0"/>
                          <a:cs typeface="Times New Roman" panose="02020603050405020304" pitchFamily="18" charset="0"/>
                        </a:rPr>
                        <a:t>4</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География</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14300" algn="ctr">
                        <a:spcAft>
                          <a:spcPts val="0"/>
                        </a:spcAft>
                      </a:pPr>
                      <a:r>
                        <a:rPr lang="ru-RU" sz="1400" dirty="0">
                          <a:effectLst/>
                          <a:latin typeface="Times New Roman" panose="02020603050405020304" pitchFamily="18" charset="0"/>
                          <a:cs typeface="Times New Roman" panose="02020603050405020304" pitchFamily="18" charset="0"/>
                        </a:rPr>
                        <a:t>3</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2420536"/>
                  </a:ext>
                </a:extLst>
              </a:tr>
              <a:tr h="190182">
                <a:tc vMerge="1">
                  <a:txBody>
                    <a:bodyPr/>
                    <a:lstStyle/>
                    <a:p>
                      <a:endParaRPr lang="ru-RU"/>
                    </a:p>
                  </a:txBody>
                  <a:tcPr/>
                </a:tc>
                <a:tc rowSpan="2">
                  <a:txBody>
                    <a:bodyPr/>
                    <a:lstStyle/>
                    <a:p>
                      <a:pPr indent="130810">
                        <a:spcAft>
                          <a:spcPts val="0"/>
                        </a:spcAft>
                      </a:pPr>
                      <a:r>
                        <a:rPr lang="ru-RU" sz="1400" dirty="0">
                          <a:effectLst/>
                          <a:latin typeface="Times New Roman" panose="02020603050405020304" pitchFamily="18" charset="0"/>
                          <a:cs typeface="Times New Roman" panose="02020603050405020304" pitchFamily="18" charset="0"/>
                        </a:rPr>
                        <a:t>Математика:</a:t>
                      </a:r>
                    </a:p>
                    <a:p>
                      <a:pPr indent="130810">
                        <a:spcAft>
                          <a:spcPts val="0"/>
                        </a:spcAft>
                      </a:pPr>
                      <a:r>
                        <a:rPr lang="ru-RU" sz="1400" dirty="0">
                          <a:effectLst/>
                          <a:latin typeface="Times New Roman" panose="02020603050405020304" pitchFamily="18" charset="0"/>
                          <a:cs typeface="Times New Roman" panose="02020603050405020304" pitchFamily="18" charset="0"/>
                        </a:rPr>
                        <a:t>- алгебра (4ч)</a:t>
                      </a:r>
                    </a:p>
                    <a:p>
                      <a:pPr indent="130810">
                        <a:spcAft>
                          <a:spcPts val="0"/>
                        </a:spcAft>
                      </a:pPr>
                      <a:r>
                        <a:rPr lang="ru-RU" sz="1400" dirty="0">
                          <a:effectLst/>
                          <a:latin typeface="Times New Roman" panose="02020603050405020304" pitchFamily="18" charset="0"/>
                          <a:cs typeface="Times New Roman" panose="02020603050405020304" pitchFamily="18" charset="0"/>
                        </a:rPr>
                        <a:t>-геометрия (3ч)</a:t>
                      </a:r>
                    </a:p>
                    <a:p>
                      <a:pPr indent="130810">
                        <a:spcAft>
                          <a:spcPts val="0"/>
                        </a:spcAft>
                      </a:pPr>
                      <a:r>
                        <a:rPr lang="ru-RU" sz="1400" dirty="0">
                          <a:effectLst/>
                          <a:latin typeface="Times New Roman" panose="02020603050405020304" pitchFamily="18" charset="0"/>
                          <a:cs typeface="Times New Roman" panose="02020603050405020304" pitchFamily="18" charset="0"/>
                        </a:rPr>
                        <a:t>- вероятность и статистика –(1ч)</a:t>
                      </a: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indent="70485" algn="ctr">
                        <a:spcAft>
                          <a:spcPts val="0"/>
                        </a:spcAft>
                      </a:pPr>
                      <a:r>
                        <a:rPr lang="ru-RU" sz="1400" dirty="0">
                          <a:effectLst/>
                          <a:latin typeface="Times New Roman" panose="02020603050405020304" pitchFamily="18" charset="0"/>
                          <a:cs typeface="Times New Roman" panose="02020603050405020304" pitchFamily="18" charset="0"/>
                        </a:rPr>
                        <a:t>8</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Обществознание</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14300" algn="ctr">
                        <a:spcAft>
                          <a:spcPts val="0"/>
                        </a:spcAft>
                      </a:pPr>
                      <a:r>
                        <a:rPr lang="ru-RU" sz="1400">
                          <a:effectLst/>
                          <a:latin typeface="Times New Roman" panose="02020603050405020304" pitchFamily="18" charset="0"/>
                          <a:cs typeface="Times New Roman" panose="02020603050405020304" pitchFamily="18" charset="0"/>
                        </a:rPr>
                        <a:t>4</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8496195"/>
                  </a:ext>
                </a:extLst>
              </a:tr>
              <a:tr h="570546">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География</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14300" algn="ctr">
                        <a:spcAft>
                          <a:spcPts val="0"/>
                        </a:spcAft>
                      </a:pPr>
                      <a:r>
                        <a:rPr lang="ru-RU" sz="1400" dirty="0">
                          <a:effectLst/>
                          <a:latin typeface="Times New Roman" panose="02020603050405020304" pitchFamily="18" charset="0"/>
                          <a:cs typeface="Times New Roman" panose="02020603050405020304" pitchFamily="18" charset="0"/>
                        </a:rPr>
                        <a:t>3</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9897538"/>
                  </a:ext>
                </a:extLst>
              </a:tr>
              <a:tr h="190182">
                <a:tc rowSpan="6">
                  <a:txBody>
                    <a:bodyPr/>
                    <a:lstStyle/>
                    <a:p>
                      <a:pPr indent="21590">
                        <a:spcAft>
                          <a:spcPts val="0"/>
                        </a:spcAft>
                      </a:pPr>
                      <a:r>
                        <a:rPr lang="ru-RU" sz="1600" b="1" dirty="0">
                          <a:effectLst/>
                          <a:latin typeface="Times New Roman" panose="02020603050405020304" pitchFamily="18" charset="0"/>
                          <a:cs typeface="Times New Roman" panose="02020603050405020304" pitchFamily="18" charset="0"/>
                        </a:rPr>
                        <a:t>Гуманитарный (6 вариантов)</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8890">
                        <a:spcAft>
                          <a:spcPts val="0"/>
                        </a:spcAft>
                      </a:pPr>
                      <a:r>
                        <a:rPr lang="ru-RU" sz="1400" dirty="0">
                          <a:effectLst/>
                          <a:latin typeface="Times New Roman" panose="02020603050405020304" pitchFamily="18" charset="0"/>
                          <a:cs typeface="Times New Roman" panose="02020603050405020304" pitchFamily="18" charset="0"/>
                        </a:rPr>
                        <a:t>Литература</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70485" algn="ctr">
                        <a:spcAft>
                          <a:spcPts val="0"/>
                        </a:spcAft>
                      </a:pPr>
                      <a:r>
                        <a:rPr lang="ru-RU" sz="1400">
                          <a:effectLst/>
                          <a:latin typeface="Times New Roman" panose="02020603050405020304" pitchFamily="18" charset="0"/>
                          <a:cs typeface="Times New Roman" panose="02020603050405020304" pitchFamily="18" charset="0"/>
                        </a:rPr>
                        <a:t>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Обществознание</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14300" algn="ctr">
                        <a:spcAft>
                          <a:spcPts val="0"/>
                        </a:spcAft>
                      </a:pPr>
                      <a:r>
                        <a:rPr lang="ru-RU" sz="1400">
                          <a:effectLst/>
                          <a:latin typeface="Times New Roman" panose="02020603050405020304" pitchFamily="18" charset="0"/>
                          <a:cs typeface="Times New Roman" panose="02020603050405020304" pitchFamily="18" charset="0"/>
                        </a:rPr>
                        <a:t>4</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90146054"/>
                  </a:ext>
                </a:extLst>
              </a:tr>
              <a:tr h="380364">
                <a:tc vMerge="1">
                  <a:txBody>
                    <a:bodyPr/>
                    <a:lstStyle/>
                    <a:p>
                      <a:endParaRPr lang="ru-RU"/>
                    </a:p>
                  </a:txBody>
                  <a:tcPr/>
                </a:tc>
                <a:tc>
                  <a:txBody>
                    <a:bodyPr/>
                    <a:lstStyle/>
                    <a:p>
                      <a:pPr indent="8890">
                        <a:spcAft>
                          <a:spcPts val="0"/>
                        </a:spcAft>
                      </a:pPr>
                      <a:r>
                        <a:rPr lang="ru-RU" sz="1400" dirty="0">
                          <a:effectLst/>
                          <a:latin typeface="Times New Roman" panose="02020603050405020304" pitchFamily="18" charset="0"/>
                          <a:cs typeface="Times New Roman" panose="02020603050405020304" pitchFamily="18" charset="0"/>
                        </a:rPr>
                        <a:t>Литература</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70485" algn="ctr">
                        <a:spcAft>
                          <a:spcPts val="0"/>
                        </a:spcAft>
                      </a:pPr>
                      <a:r>
                        <a:rPr lang="ru-RU" sz="1400" dirty="0">
                          <a:effectLst/>
                          <a:latin typeface="Times New Roman" panose="02020603050405020304" pitchFamily="18" charset="0"/>
                          <a:cs typeface="Times New Roman" panose="02020603050405020304" pitchFamily="18" charset="0"/>
                        </a:rPr>
                        <a:t>5</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Иностранный язык</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14300" algn="ctr">
                        <a:spcAft>
                          <a:spcPts val="0"/>
                        </a:spcAft>
                      </a:pPr>
                      <a:r>
                        <a:rPr lang="ru-RU" sz="1400">
                          <a:effectLst/>
                          <a:latin typeface="Times New Roman" panose="02020603050405020304" pitchFamily="18" charset="0"/>
                          <a:cs typeface="Times New Roman" panose="02020603050405020304" pitchFamily="18" charset="0"/>
                        </a:rPr>
                        <a:t>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97415448"/>
                  </a:ext>
                </a:extLst>
              </a:tr>
              <a:tr h="190182">
                <a:tc vMerge="1">
                  <a:txBody>
                    <a:bodyPr/>
                    <a:lstStyle/>
                    <a:p>
                      <a:endParaRPr lang="ru-RU"/>
                    </a:p>
                  </a:txBody>
                  <a:tcPr/>
                </a:tc>
                <a:tc>
                  <a:txBody>
                    <a:bodyPr/>
                    <a:lstStyle/>
                    <a:p>
                      <a:pPr indent="8890">
                        <a:spcAft>
                          <a:spcPts val="0"/>
                        </a:spcAft>
                      </a:pPr>
                      <a:r>
                        <a:rPr lang="ru-RU" sz="1400">
                          <a:effectLst/>
                          <a:latin typeface="Times New Roman" panose="02020603050405020304" pitchFamily="18" charset="0"/>
                          <a:cs typeface="Times New Roman" panose="02020603050405020304" pitchFamily="18" charset="0"/>
                        </a:rPr>
                        <a:t>Литература</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70485" algn="ctr">
                        <a:spcAft>
                          <a:spcPts val="0"/>
                        </a:spcAft>
                      </a:pPr>
                      <a:r>
                        <a:rPr lang="ru-RU" sz="1400">
                          <a:effectLst/>
                          <a:latin typeface="Times New Roman" panose="02020603050405020304" pitchFamily="18" charset="0"/>
                          <a:cs typeface="Times New Roman" panose="02020603050405020304" pitchFamily="18" charset="0"/>
                        </a:rPr>
                        <a:t>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История</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14300" algn="ctr">
                        <a:spcAft>
                          <a:spcPts val="0"/>
                        </a:spcAft>
                      </a:pPr>
                      <a:r>
                        <a:rPr lang="ru-RU" sz="1400" dirty="0">
                          <a:effectLst/>
                          <a:latin typeface="Times New Roman" panose="02020603050405020304" pitchFamily="18" charset="0"/>
                          <a:cs typeface="Times New Roman" panose="02020603050405020304" pitchFamily="18" charset="0"/>
                        </a:rPr>
                        <a:t>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00409872"/>
                  </a:ext>
                </a:extLst>
              </a:tr>
              <a:tr h="190182">
                <a:tc vMerge="1">
                  <a:txBody>
                    <a:bodyPr/>
                    <a:lstStyle/>
                    <a:p>
                      <a:endParaRPr lang="ru-RU"/>
                    </a:p>
                  </a:txBody>
                  <a:tcPr/>
                </a:tc>
                <a:tc>
                  <a:txBody>
                    <a:bodyPr/>
                    <a:lstStyle/>
                    <a:p>
                      <a:pPr indent="8890">
                        <a:spcAft>
                          <a:spcPts val="0"/>
                        </a:spcAft>
                      </a:pPr>
                      <a:r>
                        <a:rPr lang="ru-RU" sz="1400">
                          <a:effectLst/>
                          <a:latin typeface="Times New Roman" panose="02020603050405020304" pitchFamily="18" charset="0"/>
                          <a:cs typeface="Times New Roman" panose="02020603050405020304" pitchFamily="18" charset="0"/>
                        </a:rPr>
                        <a:t>История</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70485" algn="ctr">
                        <a:spcAft>
                          <a:spcPts val="0"/>
                        </a:spcAft>
                      </a:pPr>
                      <a:r>
                        <a:rPr lang="ru-RU" sz="1400">
                          <a:effectLst/>
                          <a:latin typeface="Times New Roman" panose="02020603050405020304" pitchFamily="18" charset="0"/>
                          <a:cs typeface="Times New Roman" panose="02020603050405020304" pitchFamily="18" charset="0"/>
                        </a:rPr>
                        <a:t>4</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Обществознание</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14300" algn="ctr">
                        <a:spcAft>
                          <a:spcPts val="0"/>
                        </a:spcAft>
                      </a:pPr>
                      <a:r>
                        <a:rPr lang="ru-RU" sz="1400" dirty="0">
                          <a:effectLst/>
                          <a:latin typeface="Times New Roman" panose="02020603050405020304" pitchFamily="18" charset="0"/>
                          <a:cs typeface="Times New Roman" panose="02020603050405020304" pitchFamily="18" charset="0"/>
                        </a:rPr>
                        <a:t>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94341415"/>
                  </a:ext>
                </a:extLst>
              </a:tr>
              <a:tr h="190182">
                <a:tc vMerge="1">
                  <a:txBody>
                    <a:bodyPr/>
                    <a:lstStyle/>
                    <a:p>
                      <a:endParaRPr lang="ru-RU"/>
                    </a:p>
                  </a:txBody>
                  <a:tcPr/>
                </a:tc>
                <a:tc>
                  <a:txBody>
                    <a:bodyPr/>
                    <a:lstStyle/>
                    <a:p>
                      <a:pPr indent="8890">
                        <a:spcAft>
                          <a:spcPts val="0"/>
                        </a:spcAft>
                      </a:pPr>
                      <a:r>
                        <a:rPr lang="ru-RU" sz="1400">
                          <a:effectLst/>
                          <a:latin typeface="Times New Roman" panose="02020603050405020304" pitchFamily="18" charset="0"/>
                          <a:cs typeface="Times New Roman" panose="02020603050405020304" pitchFamily="18" charset="0"/>
                        </a:rPr>
                        <a:t>Иностранный язык</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70485" algn="ctr">
                        <a:spcAft>
                          <a:spcPts val="0"/>
                        </a:spcAft>
                      </a:pPr>
                      <a:r>
                        <a:rPr lang="ru-RU" sz="1400">
                          <a:effectLst/>
                          <a:latin typeface="Times New Roman" panose="02020603050405020304" pitchFamily="18" charset="0"/>
                          <a:cs typeface="Times New Roman" panose="02020603050405020304" pitchFamily="18" charset="0"/>
                        </a:rPr>
                        <a:t>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История</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14300" algn="ctr">
                        <a:spcAft>
                          <a:spcPts val="0"/>
                        </a:spcAft>
                      </a:pPr>
                      <a:r>
                        <a:rPr lang="ru-RU" sz="1400" dirty="0">
                          <a:effectLst/>
                          <a:latin typeface="Times New Roman" panose="02020603050405020304" pitchFamily="18" charset="0"/>
                          <a:cs typeface="Times New Roman" panose="02020603050405020304" pitchFamily="18" charset="0"/>
                        </a:rPr>
                        <a:t>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05596609"/>
                  </a:ext>
                </a:extLst>
              </a:tr>
              <a:tr h="190182">
                <a:tc vMerge="1">
                  <a:txBody>
                    <a:bodyPr/>
                    <a:lstStyle/>
                    <a:p>
                      <a:endParaRPr lang="ru-RU"/>
                    </a:p>
                  </a:txBody>
                  <a:tcPr/>
                </a:tc>
                <a:tc>
                  <a:txBody>
                    <a:bodyPr/>
                    <a:lstStyle/>
                    <a:p>
                      <a:pPr marL="0" indent="0">
                        <a:spcAft>
                          <a:spcPts val="0"/>
                        </a:spcAft>
                      </a:pPr>
                      <a:r>
                        <a:rPr lang="ru-RU" sz="1400" dirty="0">
                          <a:effectLst/>
                          <a:latin typeface="Times New Roman" panose="02020603050405020304" pitchFamily="18" charset="0"/>
                          <a:cs typeface="Times New Roman" panose="02020603050405020304" pitchFamily="18" charset="0"/>
                        </a:rPr>
                        <a:t>Иностранный язык</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70485" algn="ctr">
                        <a:spcAft>
                          <a:spcPts val="0"/>
                        </a:spcAft>
                      </a:pPr>
                      <a:r>
                        <a:rPr lang="ru-RU" sz="1400">
                          <a:effectLst/>
                          <a:latin typeface="Times New Roman" panose="02020603050405020304" pitchFamily="18" charset="0"/>
                          <a:cs typeface="Times New Roman" panose="02020603050405020304" pitchFamily="18" charset="0"/>
                        </a:rPr>
                        <a:t>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Обществознание</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14300" algn="ctr">
                        <a:spcAft>
                          <a:spcPts val="0"/>
                        </a:spcAft>
                      </a:pPr>
                      <a:r>
                        <a:rPr lang="ru-RU" sz="1400" dirty="0">
                          <a:effectLst/>
                          <a:latin typeface="Times New Roman" panose="02020603050405020304" pitchFamily="18" charset="0"/>
                          <a:cs typeface="Times New Roman" panose="02020603050405020304" pitchFamily="18" charset="0"/>
                        </a:rPr>
                        <a:t>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68593515"/>
                  </a:ext>
                </a:extLst>
              </a:tr>
              <a:tr h="223904">
                <a:tc>
                  <a:txBody>
                    <a:bodyPr/>
                    <a:lstStyle/>
                    <a:p>
                      <a:pPr indent="457200">
                        <a:spcAft>
                          <a:spcPts val="0"/>
                        </a:spcAft>
                      </a:pPr>
                      <a:r>
                        <a:rPr lang="ru-RU" sz="1600" b="1" dirty="0">
                          <a:effectLst/>
                          <a:latin typeface="Times New Roman" panose="02020603050405020304" pitchFamily="18" charset="0"/>
                          <a:cs typeface="Times New Roman" panose="02020603050405020304" pitchFamily="18" charset="0"/>
                        </a:rPr>
                        <a:t> Универсальный </a:t>
                      </a: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7200">
                        <a:spcAft>
                          <a:spcPts val="0"/>
                        </a:spcAft>
                      </a:pPr>
                      <a:r>
                        <a:rPr lang="ru-RU" sz="1400" dirty="0">
                          <a:effectLst/>
                          <a:latin typeface="Times New Roman" panose="02020603050405020304" pitchFamily="18" charset="0"/>
                          <a:cs typeface="Times New Roman" panose="02020603050405020304" pitchFamily="18" charset="0"/>
                        </a:rPr>
                        <a:t> По выбору ОО</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7200">
                        <a:spcAft>
                          <a:spcPts val="0"/>
                        </a:spcAft>
                      </a:pPr>
                      <a:r>
                        <a:rPr lang="ru-RU"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 По выбору ОО</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7200">
                        <a:spcAft>
                          <a:spcPts val="0"/>
                        </a:spcAft>
                      </a:pPr>
                      <a:r>
                        <a:rPr lang="ru-RU"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5505862"/>
                  </a:ext>
                </a:extLst>
              </a:tr>
            </a:tbl>
          </a:graphicData>
        </a:graphic>
      </p:graphicFrame>
      <p:sp>
        <p:nvSpPr>
          <p:cNvPr id="3" name="Прямоугольник 2">
            <a:extLst>
              <a:ext uri="{FF2B5EF4-FFF2-40B4-BE49-F238E27FC236}">
                <a16:creationId xmlns:a16="http://schemas.microsoft.com/office/drawing/2014/main" id="{9F710AD3-4BA9-495D-B385-13F1958322FF}"/>
              </a:ext>
            </a:extLst>
          </p:cNvPr>
          <p:cNvSpPr/>
          <p:nvPr/>
        </p:nvSpPr>
        <p:spPr>
          <a:xfrm>
            <a:off x="683694" y="6610498"/>
            <a:ext cx="10824612" cy="211279"/>
          </a:xfrm>
          <a:prstGeom prst="rect">
            <a:avLst/>
          </a:prstGeom>
          <a:ln w="190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lang="ru-RU" dirty="0">
                <a:latin typeface="Times New Roman" panose="02020603050405020304" pitchFamily="18" charset="0"/>
                <a:cs typeface="Times New Roman" panose="02020603050405020304" pitchFamily="18" charset="0"/>
              </a:rPr>
              <a:t>Методические рекомендации по разработке учебного плана для ОО ЧР  (на 01.09.2024г)</a:t>
            </a:r>
          </a:p>
        </p:txBody>
      </p:sp>
    </p:spTree>
    <p:extLst>
      <p:ext uri="{BB962C8B-B14F-4D97-AF65-F5344CB8AC3E}">
        <p14:creationId xmlns:p14="http://schemas.microsoft.com/office/powerpoint/2010/main" val="3743905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EC2814F7-E74E-437E-8A94-B842F0F54DC9}"/>
              </a:ext>
            </a:extLst>
          </p:cNvPr>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id="{F6490D38-561B-43AA-BD28-E7B5D228986D}"/>
              </a:ext>
            </a:extLst>
          </p:cNvPr>
          <p:cNvSpPr>
            <a:spLocks noGrp="1"/>
          </p:cNvSpPr>
          <p:nvPr>
            <p:ph type="title"/>
          </p:nvPr>
        </p:nvSpPr>
        <p:spPr>
          <a:xfrm>
            <a:off x="1405918" y="218931"/>
            <a:ext cx="9866707" cy="554645"/>
          </a:xfrm>
          <a:ln w="38100">
            <a:prstDash val="dash"/>
          </a:ln>
        </p:spPr>
        <p:txBody>
          <a:bodyPr>
            <a:normAutofit fontScale="90000"/>
          </a:bodyPr>
          <a:lstStyle/>
          <a:p>
            <a:pPr algn="ctr"/>
            <a:r>
              <a:rPr lang="ru-RU" sz="3600" dirty="0">
                <a:solidFill>
                  <a:srgbClr val="002060"/>
                </a:solidFill>
                <a:latin typeface="Times New Roman" panose="02020603050405020304" pitchFamily="18" charset="0"/>
                <a:cs typeface="Times New Roman" panose="02020603050405020304" pitchFamily="18" charset="0"/>
              </a:rPr>
              <a:t>Примерное расписание </a:t>
            </a:r>
          </a:p>
        </p:txBody>
      </p:sp>
      <p:graphicFrame>
        <p:nvGraphicFramePr>
          <p:cNvPr id="4" name="Объект 3">
            <a:extLst>
              <a:ext uri="{FF2B5EF4-FFF2-40B4-BE49-F238E27FC236}">
                <a16:creationId xmlns:a16="http://schemas.microsoft.com/office/drawing/2014/main" id="{272D1EA3-7A04-47A4-939B-4D24B3AFB9D0}"/>
              </a:ext>
            </a:extLst>
          </p:cNvPr>
          <p:cNvGraphicFramePr>
            <a:graphicFrameLocks noGrp="1"/>
          </p:cNvGraphicFramePr>
          <p:nvPr>
            <p:ph idx="1"/>
            <p:extLst>
              <p:ext uri="{D42A27DB-BD31-4B8C-83A1-F6EECF244321}">
                <p14:modId xmlns:p14="http://schemas.microsoft.com/office/powerpoint/2010/main" val="4057559888"/>
              </p:ext>
            </p:extLst>
          </p:nvPr>
        </p:nvGraphicFramePr>
        <p:xfrm>
          <a:off x="667516" y="1379532"/>
          <a:ext cx="10735050" cy="4908735"/>
        </p:xfrm>
        <a:graphic>
          <a:graphicData uri="http://schemas.openxmlformats.org/drawingml/2006/table">
            <a:tbl>
              <a:tblPr>
                <a:tableStyleId>{5C22544A-7EE6-4342-B048-85BDC9FD1C3A}</a:tableStyleId>
              </a:tblPr>
              <a:tblGrid>
                <a:gridCol w="960116">
                  <a:extLst>
                    <a:ext uri="{9D8B030D-6E8A-4147-A177-3AD203B41FA5}">
                      <a16:colId xmlns:a16="http://schemas.microsoft.com/office/drawing/2014/main" val="249452553"/>
                    </a:ext>
                  </a:extLst>
                </a:gridCol>
                <a:gridCol w="1186894">
                  <a:extLst>
                    <a:ext uri="{9D8B030D-6E8A-4147-A177-3AD203B41FA5}">
                      <a16:colId xmlns:a16="http://schemas.microsoft.com/office/drawing/2014/main" val="2483688277"/>
                    </a:ext>
                  </a:extLst>
                </a:gridCol>
                <a:gridCol w="1073505">
                  <a:extLst>
                    <a:ext uri="{9D8B030D-6E8A-4147-A177-3AD203B41FA5}">
                      <a16:colId xmlns:a16="http://schemas.microsoft.com/office/drawing/2014/main" val="598796575"/>
                    </a:ext>
                  </a:extLst>
                </a:gridCol>
                <a:gridCol w="1073505">
                  <a:extLst>
                    <a:ext uri="{9D8B030D-6E8A-4147-A177-3AD203B41FA5}">
                      <a16:colId xmlns:a16="http://schemas.microsoft.com/office/drawing/2014/main" val="4173736068"/>
                    </a:ext>
                  </a:extLst>
                </a:gridCol>
                <a:gridCol w="1073505">
                  <a:extLst>
                    <a:ext uri="{9D8B030D-6E8A-4147-A177-3AD203B41FA5}">
                      <a16:colId xmlns:a16="http://schemas.microsoft.com/office/drawing/2014/main" val="2213539002"/>
                    </a:ext>
                  </a:extLst>
                </a:gridCol>
                <a:gridCol w="1073505">
                  <a:extLst>
                    <a:ext uri="{9D8B030D-6E8A-4147-A177-3AD203B41FA5}">
                      <a16:colId xmlns:a16="http://schemas.microsoft.com/office/drawing/2014/main" val="162914994"/>
                    </a:ext>
                  </a:extLst>
                </a:gridCol>
                <a:gridCol w="1073505">
                  <a:extLst>
                    <a:ext uri="{9D8B030D-6E8A-4147-A177-3AD203B41FA5}">
                      <a16:colId xmlns:a16="http://schemas.microsoft.com/office/drawing/2014/main" val="2794289387"/>
                    </a:ext>
                  </a:extLst>
                </a:gridCol>
                <a:gridCol w="1073505">
                  <a:extLst>
                    <a:ext uri="{9D8B030D-6E8A-4147-A177-3AD203B41FA5}">
                      <a16:colId xmlns:a16="http://schemas.microsoft.com/office/drawing/2014/main" val="696355692"/>
                    </a:ext>
                  </a:extLst>
                </a:gridCol>
                <a:gridCol w="1073505">
                  <a:extLst>
                    <a:ext uri="{9D8B030D-6E8A-4147-A177-3AD203B41FA5}">
                      <a16:colId xmlns:a16="http://schemas.microsoft.com/office/drawing/2014/main" val="3113104592"/>
                    </a:ext>
                  </a:extLst>
                </a:gridCol>
                <a:gridCol w="1073505">
                  <a:extLst>
                    <a:ext uri="{9D8B030D-6E8A-4147-A177-3AD203B41FA5}">
                      <a16:colId xmlns:a16="http://schemas.microsoft.com/office/drawing/2014/main" val="511257047"/>
                    </a:ext>
                  </a:extLst>
                </a:gridCol>
              </a:tblGrid>
              <a:tr h="539040">
                <a:tc gridSpan="2">
                  <a:txBody>
                    <a:bodyPr/>
                    <a:lstStyle/>
                    <a:p>
                      <a:pPr algn="ctr" fontAlgn="b"/>
                      <a:r>
                        <a:rPr lang="ru-RU" sz="1800" b="1" u="none" strike="noStrike" dirty="0">
                          <a:solidFill>
                            <a:srgbClr val="002060"/>
                          </a:solidFill>
                          <a:effectLst/>
                          <a:latin typeface="Times New Roman" panose="02020603050405020304" pitchFamily="18" charset="0"/>
                          <a:cs typeface="Times New Roman" panose="02020603050405020304" pitchFamily="18" charset="0"/>
                        </a:rPr>
                        <a:t>понедельник</a:t>
                      </a:r>
                      <a:endParaRPr lang="ru-RU"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ru-RU"/>
                    </a:p>
                  </a:txBody>
                  <a:tcPr/>
                </a:tc>
                <a:tc gridSpan="2">
                  <a:txBody>
                    <a:bodyPr/>
                    <a:lstStyle/>
                    <a:p>
                      <a:pPr algn="ctr" fontAlgn="b"/>
                      <a:r>
                        <a:rPr lang="ru-RU" sz="1800" b="1" u="none" strike="noStrike" dirty="0">
                          <a:solidFill>
                            <a:srgbClr val="002060"/>
                          </a:solidFill>
                          <a:effectLst/>
                          <a:latin typeface="Times New Roman" panose="02020603050405020304" pitchFamily="18" charset="0"/>
                          <a:cs typeface="Times New Roman" panose="02020603050405020304" pitchFamily="18" charset="0"/>
                        </a:rPr>
                        <a:t>вторник</a:t>
                      </a:r>
                      <a:endParaRPr lang="ru-RU"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ru-RU"/>
                    </a:p>
                  </a:txBody>
                  <a:tcPr/>
                </a:tc>
                <a:tc gridSpan="2">
                  <a:txBody>
                    <a:bodyPr/>
                    <a:lstStyle/>
                    <a:p>
                      <a:pPr algn="ctr" fontAlgn="b"/>
                      <a:r>
                        <a:rPr lang="ru-RU" sz="1800" b="1" u="none" strike="noStrike" dirty="0">
                          <a:solidFill>
                            <a:srgbClr val="002060"/>
                          </a:solidFill>
                          <a:effectLst/>
                          <a:latin typeface="Times New Roman" panose="02020603050405020304" pitchFamily="18" charset="0"/>
                          <a:cs typeface="Times New Roman" panose="02020603050405020304" pitchFamily="18" charset="0"/>
                        </a:rPr>
                        <a:t>среда</a:t>
                      </a:r>
                      <a:endParaRPr lang="ru-RU"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ru-RU"/>
                    </a:p>
                  </a:txBody>
                  <a:tcPr/>
                </a:tc>
                <a:tc gridSpan="2">
                  <a:txBody>
                    <a:bodyPr/>
                    <a:lstStyle/>
                    <a:p>
                      <a:pPr algn="ctr" fontAlgn="b"/>
                      <a:r>
                        <a:rPr lang="ru-RU" sz="1800" b="1" u="none" strike="noStrike" dirty="0">
                          <a:solidFill>
                            <a:srgbClr val="002060"/>
                          </a:solidFill>
                          <a:effectLst/>
                          <a:latin typeface="Times New Roman" panose="02020603050405020304" pitchFamily="18" charset="0"/>
                          <a:cs typeface="Times New Roman" panose="02020603050405020304" pitchFamily="18" charset="0"/>
                        </a:rPr>
                        <a:t>четверг</a:t>
                      </a:r>
                      <a:endParaRPr lang="ru-RU"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ru-RU"/>
                    </a:p>
                  </a:txBody>
                  <a:tcPr/>
                </a:tc>
                <a:tc gridSpan="2">
                  <a:txBody>
                    <a:bodyPr/>
                    <a:lstStyle/>
                    <a:p>
                      <a:pPr algn="ctr" fontAlgn="b"/>
                      <a:r>
                        <a:rPr lang="ru-RU" sz="1800" b="1" u="none" strike="noStrike" dirty="0">
                          <a:solidFill>
                            <a:srgbClr val="002060"/>
                          </a:solidFill>
                          <a:effectLst/>
                          <a:latin typeface="Times New Roman" panose="02020603050405020304" pitchFamily="18" charset="0"/>
                          <a:cs typeface="Times New Roman" panose="02020603050405020304" pitchFamily="18" charset="0"/>
                        </a:rPr>
                        <a:t>пятница</a:t>
                      </a:r>
                      <a:endParaRPr lang="ru-RU"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ru-RU"/>
                    </a:p>
                  </a:txBody>
                  <a:tcPr/>
                </a:tc>
                <a:extLst>
                  <a:ext uri="{0D108BD9-81ED-4DB2-BD59-A6C34878D82A}">
                    <a16:rowId xmlns:a16="http://schemas.microsoft.com/office/drawing/2014/main" val="3196011555"/>
                  </a:ext>
                </a:extLst>
              </a:tr>
              <a:tr h="539040">
                <a:tc gridSpan="2">
                  <a:txBody>
                    <a:bodyPr/>
                    <a:lstStyle/>
                    <a:p>
                      <a:pPr algn="ctr" fontAlgn="b"/>
                      <a:r>
                        <a:rPr lang="ru-RU" sz="1800" b="1" u="none" strike="noStrike" dirty="0">
                          <a:solidFill>
                            <a:srgbClr val="FF0000"/>
                          </a:solidFill>
                          <a:effectLst/>
                          <a:latin typeface="Times New Roman" panose="02020603050405020304" pitchFamily="18" charset="0"/>
                          <a:cs typeface="Times New Roman" panose="02020603050405020304" pitchFamily="18" charset="0"/>
                        </a:rPr>
                        <a:t>10 класс</a:t>
                      </a:r>
                      <a:endParaRPr lang="ru-RU" sz="18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b="1" u="none" strike="noStrike" dirty="0">
                          <a:solidFill>
                            <a:srgbClr val="FF0000"/>
                          </a:solidFill>
                          <a:effectLst/>
                          <a:latin typeface="Times New Roman" panose="02020603050405020304" pitchFamily="18" charset="0"/>
                          <a:cs typeface="Times New Roman" panose="02020603050405020304" pitchFamily="18" charset="0"/>
                        </a:rPr>
                        <a:t>10 класс</a:t>
                      </a:r>
                      <a:endParaRPr lang="ru-RU" sz="18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b="1" u="none" strike="noStrike" dirty="0">
                          <a:solidFill>
                            <a:srgbClr val="FF0000"/>
                          </a:solidFill>
                          <a:effectLst/>
                          <a:latin typeface="Times New Roman" panose="02020603050405020304" pitchFamily="18" charset="0"/>
                          <a:cs typeface="Times New Roman" panose="02020603050405020304" pitchFamily="18" charset="0"/>
                        </a:rPr>
                        <a:t>10 класс</a:t>
                      </a:r>
                      <a:endParaRPr lang="ru-RU" sz="18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b="1" u="none" strike="noStrike" dirty="0">
                          <a:solidFill>
                            <a:srgbClr val="FF0000"/>
                          </a:solidFill>
                          <a:effectLst/>
                          <a:latin typeface="Times New Roman" panose="02020603050405020304" pitchFamily="18" charset="0"/>
                          <a:cs typeface="Times New Roman" panose="02020603050405020304" pitchFamily="18" charset="0"/>
                        </a:rPr>
                        <a:t>10 класс</a:t>
                      </a:r>
                      <a:endParaRPr lang="ru-RU" sz="18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b="1" u="none" strike="noStrike" dirty="0">
                          <a:solidFill>
                            <a:srgbClr val="FF0000"/>
                          </a:solidFill>
                          <a:effectLst/>
                          <a:latin typeface="Times New Roman" panose="02020603050405020304" pitchFamily="18" charset="0"/>
                          <a:cs typeface="Times New Roman" panose="02020603050405020304" pitchFamily="18" charset="0"/>
                        </a:rPr>
                        <a:t>10 класс</a:t>
                      </a:r>
                      <a:endParaRPr lang="ru-RU" sz="18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extLst>
                  <a:ext uri="{0D108BD9-81ED-4DB2-BD59-A6C34878D82A}">
                    <a16:rowId xmlns:a16="http://schemas.microsoft.com/office/drawing/2014/main" val="2230015220"/>
                  </a:ext>
                </a:extLst>
              </a:tr>
              <a:tr h="539040">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РОВ</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800" u="none" strike="noStrike" dirty="0">
                          <a:solidFill>
                            <a:srgbClr val="002060"/>
                          </a:solidFill>
                          <a:effectLst/>
                          <a:latin typeface="Times New Roman" panose="02020603050405020304" pitchFamily="18" charset="0"/>
                          <a:cs typeface="Times New Roman" panose="02020603050405020304" pitchFamily="18" charset="0"/>
                        </a:rPr>
                        <a:t>физика</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русский язык</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литература</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800" u="none" strike="noStrike" dirty="0">
                          <a:solidFill>
                            <a:srgbClr val="002060"/>
                          </a:solidFill>
                          <a:effectLst/>
                          <a:latin typeface="Times New Roman" panose="02020603050405020304" pitchFamily="18" charset="0"/>
                          <a:cs typeface="Times New Roman" panose="02020603050405020304" pitchFamily="18" charset="0"/>
                        </a:rPr>
                        <a:t>физика</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extLst>
                  <a:ext uri="{0D108BD9-81ED-4DB2-BD59-A6C34878D82A}">
                    <a16:rowId xmlns:a16="http://schemas.microsoft.com/office/drawing/2014/main" val="2424933508"/>
                  </a:ext>
                </a:extLst>
              </a:tr>
              <a:tr h="539040">
                <a:tc gridSpan="2">
                  <a:txBody>
                    <a:bodyPr/>
                    <a:lstStyle/>
                    <a:p>
                      <a:pPr algn="ctr" fontAlgn="b"/>
                      <a:r>
                        <a:rPr lang="ru-RU" sz="1800" u="none" strike="noStrike" dirty="0" err="1">
                          <a:solidFill>
                            <a:srgbClr val="002060"/>
                          </a:solidFill>
                          <a:effectLst/>
                          <a:latin typeface="Times New Roman" panose="02020603050405020304" pitchFamily="18" charset="0"/>
                          <a:cs typeface="Times New Roman" panose="02020603050405020304" pitchFamily="18" charset="0"/>
                        </a:rPr>
                        <a:t>русск.язык</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800" u="none" strike="noStrike" dirty="0">
                          <a:solidFill>
                            <a:srgbClr val="002060"/>
                          </a:solidFill>
                          <a:effectLst/>
                          <a:latin typeface="Times New Roman" panose="02020603050405020304" pitchFamily="18" charset="0"/>
                          <a:cs typeface="Times New Roman" panose="02020603050405020304" pitchFamily="18" charset="0"/>
                        </a:rPr>
                        <a:t>литература</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биология</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мат П</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b"/>
                      <a:r>
                        <a:rPr lang="ru-RU" sz="1800" u="none" strike="noStrike" dirty="0" err="1">
                          <a:solidFill>
                            <a:srgbClr val="002060"/>
                          </a:solidFill>
                          <a:effectLst/>
                          <a:latin typeface="Times New Roman" panose="02020603050405020304" pitchFamily="18" charset="0"/>
                          <a:cs typeface="Times New Roman" panose="02020603050405020304" pitchFamily="18" charset="0"/>
                        </a:rPr>
                        <a:t>англ.язык</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u="none" strike="noStrike" dirty="0" err="1">
                          <a:solidFill>
                            <a:srgbClr val="002060"/>
                          </a:solidFill>
                          <a:effectLst/>
                          <a:latin typeface="Times New Roman" panose="02020603050405020304" pitchFamily="18" charset="0"/>
                          <a:cs typeface="Times New Roman" panose="02020603050405020304" pitchFamily="18" charset="0"/>
                        </a:rPr>
                        <a:t>англ.язык</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extLst>
                  <a:ext uri="{0D108BD9-81ED-4DB2-BD59-A6C34878D82A}">
                    <a16:rowId xmlns:a16="http://schemas.microsoft.com/office/drawing/2014/main" val="3935531312"/>
                  </a:ext>
                </a:extLst>
              </a:tr>
              <a:tr h="539040">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химия</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общество П</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мат Б</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мат П</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биология</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мат П</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химия</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общество  П</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b"/>
                      <a:r>
                        <a:rPr lang="ru-RU" sz="1800" u="none" strike="noStrike" dirty="0" err="1">
                          <a:solidFill>
                            <a:srgbClr val="002060"/>
                          </a:solidFill>
                          <a:effectLst/>
                          <a:latin typeface="Times New Roman" panose="02020603050405020304" pitchFamily="18" charset="0"/>
                          <a:cs typeface="Times New Roman" panose="02020603050405020304" pitchFamily="18" charset="0"/>
                        </a:rPr>
                        <a:t>инд.проект</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extLst>
                  <a:ext uri="{0D108BD9-81ED-4DB2-BD59-A6C34878D82A}">
                    <a16:rowId xmlns:a16="http://schemas.microsoft.com/office/drawing/2014/main" val="483172470"/>
                  </a:ext>
                </a:extLst>
              </a:tr>
              <a:tr h="539040">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химия</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общество П</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мат Б</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мат П</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800" u="none" strike="noStrike" dirty="0">
                          <a:solidFill>
                            <a:srgbClr val="002060"/>
                          </a:solidFill>
                          <a:effectLst/>
                          <a:latin typeface="Times New Roman" panose="02020603050405020304" pitchFamily="18" charset="0"/>
                          <a:cs typeface="Times New Roman" panose="02020603050405020304" pitchFamily="18" charset="0"/>
                        </a:rPr>
                        <a:t>история</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биология</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общество П</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мат Б</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мат П</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0581639"/>
                  </a:ext>
                </a:extLst>
              </a:tr>
              <a:tr h="539040">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история</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u="none" strike="noStrike" dirty="0" err="1">
                          <a:solidFill>
                            <a:srgbClr val="002060"/>
                          </a:solidFill>
                          <a:effectLst/>
                          <a:latin typeface="Times New Roman" panose="02020603050405020304" pitchFamily="18" charset="0"/>
                          <a:cs typeface="Times New Roman" panose="02020603050405020304" pitchFamily="18" charset="0"/>
                        </a:rPr>
                        <a:t>англ.язык</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800" u="none" strike="noStrike" dirty="0">
                          <a:solidFill>
                            <a:srgbClr val="002060"/>
                          </a:solidFill>
                          <a:effectLst/>
                          <a:latin typeface="Times New Roman" panose="02020603050405020304" pitchFamily="18" charset="0"/>
                          <a:cs typeface="Times New Roman" panose="02020603050405020304" pitchFamily="18" charset="0"/>
                        </a:rPr>
                        <a:t>математика ВИС</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u="none" strike="noStrike" dirty="0" err="1">
                          <a:solidFill>
                            <a:srgbClr val="002060"/>
                          </a:solidFill>
                          <a:effectLst/>
                          <a:latin typeface="Times New Roman" panose="02020603050405020304" pitchFamily="18" charset="0"/>
                          <a:cs typeface="Times New Roman" panose="02020603050405020304" pitchFamily="18" charset="0"/>
                        </a:rPr>
                        <a:t>родн.литература</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мат Б</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мат П</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7553871"/>
                  </a:ext>
                </a:extLst>
              </a:tr>
              <a:tr h="539040">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родной язык</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информатика</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родная литер.</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общество Б</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800" u="none" strike="noStrike" dirty="0">
                          <a:solidFill>
                            <a:srgbClr val="002060"/>
                          </a:solidFill>
                          <a:effectLst/>
                          <a:latin typeface="Times New Roman" panose="02020603050405020304" pitchFamily="18" charset="0"/>
                          <a:cs typeface="Times New Roman" panose="02020603050405020304" pitchFamily="18" charset="0"/>
                        </a:rPr>
                        <a:t> </a:t>
                      </a:r>
                      <a:r>
                        <a:rPr lang="ru-RU" sz="1800" u="none" strike="noStrike" dirty="0" err="1">
                          <a:solidFill>
                            <a:srgbClr val="002060"/>
                          </a:solidFill>
                          <a:effectLst/>
                          <a:latin typeface="Times New Roman" panose="02020603050405020304" pitchFamily="18" charset="0"/>
                          <a:cs typeface="Times New Roman" panose="02020603050405020304" pitchFamily="18" charset="0"/>
                        </a:rPr>
                        <a:t>матем</a:t>
                      </a:r>
                      <a:r>
                        <a:rPr lang="ru-RU" sz="1800" u="none" strike="noStrike" baseline="0" dirty="0">
                          <a:solidFill>
                            <a:srgbClr val="002060"/>
                          </a:solidFill>
                          <a:effectLst/>
                          <a:latin typeface="Times New Roman" panose="02020603050405020304" pitchFamily="18" charset="0"/>
                          <a:cs typeface="Times New Roman" panose="02020603050405020304" pitchFamily="18" charset="0"/>
                        </a:rPr>
                        <a:t> П</a:t>
                      </a:r>
                      <a:r>
                        <a:rPr lang="ru-RU" sz="1800" u="none" strike="noStrike" dirty="0">
                          <a:solidFill>
                            <a:srgbClr val="002060"/>
                          </a:solidFill>
                          <a:effectLst/>
                          <a:latin typeface="Times New Roman" panose="02020603050405020304" pitchFamily="18" charset="0"/>
                          <a:cs typeface="Times New Roman" panose="02020603050405020304" pitchFamily="18" charset="0"/>
                        </a:rPr>
                        <a:t> </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p>
                      <a:pPr algn="ctr" fontAlgn="b"/>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800" u="none" strike="noStrike" dirty="0">
                          <a:solidFill>
                            <a:srgbClr val="002060"/>
                          </a:solidFill>
                          <a:effectLst/>
                          <a:latin typeface="Times New Roman" panose="02020603050405020304" pitchFamily="18" charset="0"/>
                          <a:cs typeface="Times New Roman" panose="02020603050405020304" pitchFamily="18" charset="0"/>
                        </a:rPr>
                        <a:t>литература</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extLst>
                  <a:ext uri="{0D108BD9-81ED-4DB2-BD59-A6C34878D82A}">
                    <a16:rowId xmlns:a16="http://schemas.microsoft.com/office/drawing/2014/main" val="1185972500"/>
                  </a:ext>
                </a:extLst>
              </a:tr>
              <a:tr h="539040">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география</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 общество</a:t>
                      </a:r>
                      <a:r>
                        <a:rPr lang="ru-RU" sz="1800" u="none" strike="noStrike" baseline="0" dirty="0">
                          <a:solidFill>
                            <a:srgbClr val="002060"/>
                          </a:solidFill>
                          <a:effectLst/>
                          <a:latin typeface="Times New Roman" panose="02020603050405020304" pitchFamily="18" charset="0"/>
                          <a:cs typeface="Times New Roman" panose="02020603050405020304" pitchFamily="18" charset="0"/>
                        </a:rPr>
                        <a:t> Б</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физкультура</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физкультура</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ОБЗР</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extLst>
                  <a:ext uri="{0D108BD9-81ED-4DB2-BD59-A6C34878D82A}">
                    <a16:rowId xmlns:a16="http://schemas.microsoft.com/office/drawing/2014/main" val="2981982565"/>
                  </a:ext>
                </a:extLst>
              </a:tr>
            </a:tbl>
          </a:graphicData>
        </a:graphic>
      </p:graphicFrame>
      <p:sp>
        <p:nvSpPr>
          <p:cNvPr id="5" name="TextBox 4">
            <a:extLst>
              <a:ext uri="{FF2B5EF4-FFF2-40B4-BE49-F238E27FC236}">
                <a16:creationId xmlns:a16="http://schemas.microsoft.com/office/drawing/2014/main" id="{C9D923E5-5117-18EA-A7CA-0E6FC7BCE22E}"/>
              </a:ext>
            </a:extLst>
          </p:cNvPr>
          <p:cNvSpPr txBox="1"/>
          <p:nvPr/>
        </p:nvSpPr>
        <p:spPr>
          <a:xfrm>
            <a:off x="2676790" y="891888"/>
            <a:ext cx="7562084" cy="400110"/>
          </a:xfrm>
          <a:prstGeom prst="rect">
            <a:avLst/>
          </a:prstGeom>
          <a:noFill/>
        </p:spPr>
        <p:txBody>
          <a:bodyPr wrap="square" rtlCol="0">
            <a:spAutoFit/>
          </a:bodyPr>
          <a:lstStyle/>
          <a:p>
            <a:pPr algn="ctr"/>
            <a:r>
              <a:rPr lang="ru-RU"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Естественнонаучный и социально-экономический профили УП</a:t>
            </a:r>
            <a:endParaRPr lang="en-US"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1462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2DE7DFF3-1FEE-4B63-AB76-3003601EEFA2}"/>
              </a:ext>
            </a:extLst>
          </p:cNvPr>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5" name="Объект 4">
            <a:extLst>
              <a:ext uri="{FF2B5EF4-FFF2-40B4-BE49-F238E27FC236}">
                <a16:creationId xmlns:a16="http://schemas.microsoft.com/office/drawing/2014/main" id="{21EFD50F-968D-9F4E-2668-36D05DD11B75}"/>
              </a:ext>
            </a:extLst>
          </p:cNvPr>
          <p:cNvPicPr>
            <a:picLocks noGrp="1" noChangeAspect="1"/>
          </p:cNvPicPr>
          <p:nvPr>
            <p:ph idx="1"/>
          </p:nvPr>
        </p:nvPicPr>
        <p:blipFill rotWithShape="1">
          <a:blip r:embed="rId2"/>
          <a:srcRect l="2470" t="1225" r="724" b="287"/>
          <a:stretch/>
        </p:blipFill>
        <p:spPr>
          <a:xfrm>
            <a:off x="935474" y="758273"/>
            <a:ext cx="10494526" cy="5875564"/>
          </a:xfrm>
          <a:prstGeom prst="rect">
            <a:avLst/>
          </a:prstGeom>
          <a:ln>
            <a:noFill/>
          </a:ln>
          <a:effectLst>
            <a:outerShdw blurRad="190500" algn="tl" rotWithShape="0">
              <a:srgbClr val="000000">
                <a:alpha val="70000"/>
              </a:srgbClr>
            </a:outerShdw>
          </a:effectLst>
        </p:spPr>
      </p:pic>
      <p:sp>
        <p:nvSpPr>
          <p:cNvPr id="2" name="Прямоугольник 1"/>
          <p:cNvSpPr/>
          <p:nvPr/>
        </p:nvSpPr>
        <p:spPr>
          <a:xfrm>
            <a:off x="2528739" y="166416"/>
            <a:ext cx="7307996" cy="461665"/>
          </a:xfrm>
          <a:prstGeom prst="rect">
            <a:avLst/>
          </a:prstGeom>
          <a:ln w="38100">
            <a:noFill/>
            <a:prstDash val="dash"/>
          </a:ln>
        </p:spPr>
        <p:txBody>
          <a:bodyPr wrap="square">
            <a:spAutoFit/>
          </a:bodyPr>
          <a:lstStyle/>
          <a:p>
            <a:pPr algn="ctr"/>
            <a:r>
              <a:rPr lang="ru-RU"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ИНДИВИДУАЛЬНЫЙ УЧЕБНЫЙ ПЛАН </a:t>
            </a:r>
          </a:p>
        </p:txBody>
      </p:sp>
    </p:spTree>
    <p:extLst>
      <p:ext uri="{BB962C8B-B14F-4D97-AF65-F5344CB8AC3E}">
        <p14:creationId xmlns:p14="http://schemas.microsoft.com/office/powerpoint/2010/main" val="1975717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2386843A-C65E-4372-A25E-B92EDADA63C0}"/>
              </a:ext>
            </a:extLst>
          </p:cNvPr>
          <p:cNvSpPr/>
          <p:nvPr/>
        </p:nvSpPr>
        <p:spPr>
          <a:xfrm>
            <a:off x="0" y="-171930"/>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Объект 2">
            <a:extLst>
              <a:ext uri="{FF2B5EF4-FFF2-40B4-BE49-F238E27FC236}">
                <a16:creationId xmlns:a16="http://schemas.microsoft.com/office/drawing/2014/main" id="{CD6EB139-8E2E-2804-CCA4-A618CC4BE86F}"/>
              </a:ext>
            </a:extLst>
          </p:cNvPr>
          <p:cNvSpPr>
            <a:spLocks noGrp="1"/>
          </p:cNvSpPr>
          <p:nvPr>
            <p:ph idx="1"/>
          </p:nvPr>
        </p:nvSpPr>
        <p:spPr>
          <a:xfrm>
            <a:off x="269594" y="1612050"/>
            <a:ext cx="11653701" cy="4866967"/>
          </a:xfrm>
        </p:spPr>
        <p:txBody>
          <a:bodyPr>
            <a:normAutofit fontScale="92500"/>
          </a:bodyPr>
          <a:lstStyle/>
          <a:p>
            <a:pPr lvl="1" algn="just">
              <a:lnSpc>
                <a:spcPct val="150000"/>
              </a:lnSpc>
            </a:pPr>
            <a:r>
              <a:rPr lang="ru-RU" sz="2000" dirty="0">
                <a:latin typeface="Times New Roman" panose="02020603050405020304" pitchFamily="18" charset="0"/>
                <a:cs typeface="Times New Roman" panose="02020603050405020304" pitchFamily="18" charset="0"/>
              </a:rPr>
              <a:t>В соответствии с пунктом 3 части 1 статьи 34 Федерального закона от 29 декабря 2012 г. N 273-ФЗ "Об образовании в Российской Федерации" (далее - Закон об образовании) </a:t>
            </a:r>
            <a:r>
              <a:rPr lang="ru-RU" sz="2000" b="1" dirty="0">
                <a:solidFill>
                  <a:srgbClr val="FF0000"/>
                </a:solidFill>
                <a:latin typeface="Times New Roman" panose="02020603050405020304" pitchFamily="18" charset="0"/>
                <a:cs typeface="Times New Roman" panose="02020603050405020304" pitchFamily="18" charset="0"/>
              </a:rPr>
              <a:t>предусмотрено право обучающегося на обучение по индивидуальному учебному плану</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(далее - ИУП), в том числе ускоренное обучение, в пределах осваиваемой образовательной программы в порядке, установленном локальными нормативными актами организации, осуществляющей образовательную деятельность (далее - организация). </a:t>
            </a:r>
          </a:p>
          <a:p>
            <a:pPr lvl="1" algn="just">
              <a:lnSpc>
                <a:spcPct val="150000"/>
              </a:lnSpc>
            </a:pPr>
            <a:r>
              <a:rPr lang="ru-RU" sz="2000" dirty="0">
                <a:latin typeface="Times New Roman" panose="02020603050405020304" pitchFamily="18" charset="0"/>
                <a:cs typeface="Times New Roman" panose="02020603050405020304" pitchFamily="18" charset="0"/>
              </a:rPr>
              <a:t>Право на обучение по ИУП </a:t>
            </a:r>
            <a:r>
              <a:rPr lang="ru-RU" sz="2000" b="1" dirty="0">
                <a:solidFill>
                  <a:srgbClr val="FF0000"/>
                </a:solidFill>
                <a:latin typeface="Times New Roman" panose="02020603050405020304" pitchFamily="18" charset="0"/>
                <a:cs typeface="Times New Roman" panose="02020603050405020304" pitchFamily="18" charset="0"/>
              </a:rPr>
              <a:t>предоставляется любому обучающемуся </a:t>
            </a:r>
            <a:r>
              <a:rPr lang="ru-RU" sz="2000" dirty="0">
                <a:latin typeface="Times New Roman" panose="02020603050405020304" pitchFamily="18" charset="0"/>
                <a:cs typeface="Times New Roman" panose="02020603050405020304" pitchFamily="18" charset="0"/>
              </a:rPr>
              <a:t>в организации независимо от причин возникновения потребности в обучении по ИУП.</a:t>
            </a:r>
          </a:p>
          <a:p>
            <a:pPr lvl="1" algn="just">
              <a:lnSpc>
                <a:spcPct val="150000"/>
              </a:lnSpc>
            </a:pPr>
            <a:r>
              <a:rPr lang="ru-RU" sz="2000" dirty="0">
                <a:solidFill>
                  <a:srgbClr val="FF0000"/>
                </a:solidFill>
                <a:latin typeface="Times New Roman" panose="02020603050405020304" pitchFamily="18" charset="0"/>
                <a:cs typeface="Times New Roman" panose="02020603050405020304" pitchFamily="18" charset="0"/>
              </a:rPr>
              <a:t>ИУП</a:t>
            </a:r>
            <a:r>
              <a:rPr lang="ru-RU" sz="2000" dirty="0">
                <a:latin typeface="Times New Roman" panose="02020603050405020304" pitchFamily="18" charset="0"/>
                <a:cs typeface="Times New Roman" panose="02020603050405020304" pitchFamily="18" charset="0"/>
              </a:rPr>
              <a:t> - учебный план, обеспечивающий освоение образовательной программы на основе индивидуализации ее содержания с учетом образовательных потребностей конкретного обучающегося. </a:t>
            </a:r>
            <a:endParaRPr lang="en-US" sz="20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117584" y="390924"/>
            <a:ext cx="7930458" cy="646331"/>
          </a:xfrm>
          <a:prstGeom prst="rect">
            <a:avLst/>
          </a:prstGeom>
          <a:ln w="38100">
            <a:solidFill>
              <a:srgbClr val="002060"/>
            </a:solidFill>
            <a:prstDash val="dash"/>
          </a:ln>
        </p:spPr>
        <p:txBody>
          <a:bodyPr wrap="square">
            <a:spAutoFit/>
          </a:bodyPr>
          <a:lstStyle/>
          <a:p>
            <a:pPr algn="ctr"/>
            <a:r>
              <a:rPr lang="ru-RU" sz="3600" b="1" dirty="0">
                <a:solidFill>
                  <a:srgbClr val="002060"/>
                </a:solidFill>
                <a:latin typeface="Times New Roman" panose="02020603050405020304" pitchFamily="18" charset="0"/>
                <a:cs typeface="Times New Roman" panose="02020603050405020304" pitchFamily="18" charset="0"/>
              </a:rPr>
              <a:t>Для кого разрабатывается ИУП</a:t>
            </a:r>
          </a:p>
        </p:txBody>
      </p:sp>
    </p:spTree>
    <p:extLst>
      <p:ext uri="{BB962C8B-B14F-4D97-AF65-F5344CB8AC3E}">
        <p14:creationId xmlns:p14="http://schemas.microsoft.com/office/powerpoint/2010/main" val="388437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3A166B00-12ED-4EEB-AC2B-90978C9E916F}"/>
              </a:ext>
            </a:extLst>
          </p:cNvPr>
          <p:cNvSpPr/>
          <p:nvPr/>
        </p:nvSpPr>
        <p:spPr>
          <a:xfrm>
            <a:off x="0" y="-171930"/>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Объект 2">
            <a:extLst>
              <a:ext uri="{FF2B5EF4-FFF2-40B4-BE49-F238E27FC236}">
                <a16:creationId xmlns:a16="http://schemas.microsoft.com/office/drawing/2014/main" id="{611E1722-9A9E-30D7-25F1-960DEB58DF4B}"/>
              </a:ext>
            </a:extLst>
          </p:cNvPr>
          <p:cNvSpPr>
            <a:spLocks noGrp="1"/>
          </p:cNvSpPr>
          <p:nvPr>
            <p:ph idx="1"/>
          </p:nvPr>
        </p:nvSpPr>
        <p:spPr>
          <a:xfrm>
            <a:off x="446314" y="1214412"/>
            <a:ext cx="11299372" cy="5471658"/>
          </a:xfrm>
        </p:spPr>
        <p:txBody>
          <a:bodyPr>
            <a:normAutofit/>
          </a:bodyPr>
          <a:lstStyle/>
          <a:p>
            <a:pPr marL="201168" lvl="1" indent="0" algn="just">
              <a:lnSpc>
                <a:spcPct val="150000"/>
              </a:lnSpc>
              <a:buNone/>
            </a:pPr>
            <a:r>
              <a:rPr lang="ru-RU" sz="1800" dirty="0">
                <a:latin typeface="Times New Roman" panose="02020603050405020304" pitchFamily="18" charset="0"/>
                <a:cs typeface="Times New Roman" panose="02020603050405020304" pitchFamily="18" charset="0"/>
              </a:rPr>
              <a:t>        ИУП на уровне среднего общего образования </a:t>
            </a:r>
            <a:r>
              <a:rPr lang="ru-RU" sz="1800" dirty="0">
                <a:solidFill>
                  <a:srgbClr val="FF0000"/>
                </a:solidFill>
                <a:latin typeface="Times New Roman" panose="02020603050405020304" pitchFamily="18" charset="0"/>
                <a:cs typeface="Times New Roman" panose="02020603050405020304" pitchFamily="18" charset="0"/>
              </a:rPr>
              <a:t>разрабатывается с учетом положений федерального государственного образовательного стандарта среднего общего образования</a:t>
            </a:r>
            <a:r>
              <a:rPr lang="ru-RU" sz="1800" dirty="0">
                <a:latin typeface="Times New Roman" panose="02020603050405020304" pitchFamily="18" charset="0"/>
                <a:cs typeface="Times New Roman" panose="02020603050405020304" pitchFamily="18" charset="0"/>
              </a:rPr>
              <a:t>. Количество учебных занятий за 2 года на одного обучающегося - не менее 2170 часов и не более 2590 часов. </a:t>
            </a:r>
            <a:r>
              <a:rPr lang="ru-RU" sz="1800" dirty="0">
                <a:solidFill>
                  <a:srgbClr val="FF0000"/>
                </a:solidFill>
                <a:latin typeface="Times New Roman" panose="02020603050405020304" pitchFamily="18" charset="0"/>
                <a:cs typeface="Times New Roman" panose="02020603050405020304" pitchFamily="18" charset="0"/>
              </a:rPr>
              <a:t>ИУП формируется с учетом требований федерального государственного образовательного стандарта среднего общего образования к перечню учебных предметов, обязательных для изучения.</a:t>
            </a:r>
          </a:p>
          <a:p>
            <a:pPr marL="201168" lvl="1" indent="0" algn="just">
              <a:lnSpc>
                <a:spcPct val="150000"/>
              </a:lnSpc>
              <a:buNone/>
            </a:pPr>
            <a:r>
              <a:rPr lang="ru-RU" sz="1800" dirty="0">
                <a:latin typeface="Times New Roman" panose="02020603050405020304" pitchFamily="18" charset="0"/>
                <a:cs typeface="Times New Roman" panose="02020603050405020304" pitchFamily="18" charset="0"/>
              </a:rPr>
              <a:t>        К ГИА-11 допускаются обучающиеся, не имеющие академической задолженности, в полном объеме выполнившие ИУП (имеющие годовые отметки по всем учебным предметам учебного плана за каждый год обучения по образовательным программам среднего общего образования не ниже удовлетворительных), а также имеющие результат "зачет" за итоговое сочинение (изложение). В силу действия абзаца третьего пункта 10 Порядка ГИА-11 обучающиеся по ИУП могут быть допущены к экзаменам по учебным предметам, освоение которых они уже завершили, при условии наличия годовых отметок не ниже удовлетворительных по всем учебным предметам учебного плана за предпоследний год обучения.</a:t>
            </a:r>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208421" y="198076"/>
            <a:ext cx="5775158" cy="646331"/>
          </a:xfrm>
          <a:prstGeom prst="rect">
            <a:avLst/>
          </a:prstGeom>
          <a:ln w="38100">
            <a:solidFill>
              <a:srgbClr val="002060"/>
            </a:solidFill>
            <a:prstDash val="dash"/>
          </a:ln>
        </p:spPr>
        <p:txBody>
          <a:bodyPr wrap="square">
            <a:spAutoFit/>
          </a:bodyPr>
          <a:lstStyle/>
          <a:p>
            <a:pPr algn="ctr"/>
            <a:r>
              <a:rPr lang="ru-RU" sz="3600" b="1" dirty="0">
                <a:solidFill>
                  <a:srgbClr val="002060"/>
                </a:solidFill>
                <a:latin typeface="Times New Roman" panose="02020603050405020304" pitchFamily="18" charset="0"/>
                <a:cs typeface="Times New Roman" panose="02020603050405020304" pitchFamily="18" charset="0"/>
              </a:rPr>
              <a:t>ИУП на уровне СОО</a:t>
            </a:r>
          </a:p>
        </p:txBody>
      </p:sp>
    </p:spTree>
    <p:extLst>
      <p:ext uri="{BB962C8B-B14F-4D97-AF65-F5344CB8AC3E}">
        <p14:creationId xmlns:p14="http://schemas.microsoft.com/office/powerpoint/2010/main" val="4186030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E90898E1-AEC8-4ECF-995A-4B6517665360}"/>
              </a:ext>
            </a:extLst>
          </p:cNvPr>
          <p:cNvSpPr/>
          <p:nvPr/>
        </p:nvSpPr>
        <p:spPr>
          <a:xfrm>
            <a:off x="0" y="0"/>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3D870424-853F-4074-816B-7B2F2533717E}"/>
              </a:ext>
            </a:extLst>
          </p:cNvPr>
          <p:cNvSpPr>
            <a:spLocks noGrp="1"/>
          </p:cNvSpPr>
          <p:nvPr>
            <p:ph type="title"/>
          </p:nvPr>
        </p:nvSpPr>
        <p:spPr>
          <a:xfrm>
            <a:off x="2140688" y="362216"/>
            <a:ext cx="7910623" cy="1094443"/>
          </a:xfrm>
          <a:ln>
            <a:solidFill>
              <a:srgbClr val="002060"/>
            </a:solidFill>
            <a:prstDash val="sysDash"/>
          </a:ln>
        </p:spPr>
        <p:txBody>
          <a:bodyPr>
            <a:normAutofit fontScale="90000"/>
          </a:bodyPr>
          <a:lstStyle/>
          <a:p>
            <a:r>
              <a:rPr lang="ru-RU"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Единое содержание общего образования</a:t>
            </a:r>
            <a:endParaRPr lang="ru-RU"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Объект 3">
            <a:extLst>
              <a:ext uri="{FF2B5EF4-FFF2-40B4-BE49-F238E27FC236}">
                <a16:creationId xmlns:a16="http://schemas.microsoft.com/office/drawing/2014/main" id="{C5E31BBF-C3AC-467C-9626-84B87C7425BB}"/>
              </a:ext>
            </a:extLst>
          </p:cNvPr>
          <p:cNvPicPr>
            <a:picLocks noGrp="1" noChangeAspect="1"/>
          </p:cNvPicPr>
          <p:nvPr>
            <p:ph idx="1"/>
          </p:nvPr>
        </p:nvPicPr>
        <p:blipFill>
          <a:blip r:embed="rId3"/>
          <a:stretch>
            <a:fillRect/>
          </a:stretch>
        </p:blipFill>
        <p:spPr>
          <a:xfrm>
            <a:off x="780163" y="2318775"/>
            <a:ext cx="4931681" cy="3264068"/>
          </a:xfrm>
          <a:prstGeom prst="rect">
            <a:avLst/>
          </a:prstGeom>
          <a:ln>
            <a:noFill/>
          </a:ln>
          <a:effectLst>
            <a:outerShdw blurRad="292100" dist="139700" dir="2700000" algn="tl" rotWithShape="0">
              <a:srgbClr val="333333">
                <a:alpha val="65000"/>
              </a:srgbClr>
            </a:outerShdw>
          </a:effectLst>
        </p:spPr>
      </p:pic>
      <p:pic>
        <p:nvPicPr>
          <p:cNvPr id="7" name="Рисунок 6">
            <a:extLst>
              <a:ext uri="{FF2B5EF4-FFF2-40B4-BE49-F238E27FC236}">
                <a16:creationId xmlns:a16="http://schemas.microsoft.com/office/drawing/2014/main" id="{552E447A-B685-4B15-9FA1-55D92DC253CC}"/>
              </a:ext>
            </a:extLst>
          </p:cNvPr>
          <p:cNvPicPr>
            <a:picLocks noChangeAspect="1"/>
          </p:cNvPicPr>
          <p:nvPr/>
        </p:nvPicPr>
        <p:blipFill>
          <a:blip r:embed="rId4"/>
          <a:stretch>
            <a:fillRect/>
          </a:stretch>
        </p:blipFill>
        <p:spPr>
          <a:xfrm>
            <a:off x="6095999" y="2318775"/>
            <a:ext cx="4849270" cy="3207098"/>
          </a:xfrm>
          <a:prstGeom prst="rect">
            <a:avLst/>
          </a:prstGeom>
          <a:ln>
            <a:noFill/>
          </a:ln>
          <a:effectLst>
            <a:outerShdw blurRad="292100" dist="139700" dir="2700000" algn="tl" rotWithShape="0">
              <a:srgbClr val="333333">
                <a:alpha val="65000"/>
              </a:srgbClr>
            </a:outerShdw>
          </a:effectLst>
        </p:spPr>
      </p:pic>
      <p:cxnSp>
        <p:nvCxnSpPr>
          <p:cNvPr id="9" name="Прямая со стрелкой 8">
            <a:extLst>
              <a:ext uri="{FF2B5EF4-FFF2-40B4-BE49-F238E27FC236}">
                <a16:creationId xmlns:a16="http://schemas.microsoft.com/office/drawing/2014/main" id="{F66D5C1B-515F-418C-9B5A-9F7DC3A0A31E}"/>
              </a:ext>
            </a:extLst>
          </p:cNvPr>
          <p:cNvCxnSpPr>
            <a:cxnSpLocks/>
          </p:cNvCxnSpPr>
          <p:nvPr/>
        </p:nvCxnSpPr>
        <p:spPr>
          <a:xfrm flipH="1">
            <a:off x="4580516" y="1818875"/>
            <a:ext cx="572878" cy="801312"/>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13" name="Прямая со стрелкой 12">
            <a:extLst>
              <a:ext uri="{FF2B5EF4-FFF2-40B4-BE49-F238E27FC236}">
                <a16:creationId xmlns:a16="http://schemas.microsoft.com/office/drawing/2014/main" id="{BBC74B55-7981-486D-890E-FFC0B1FC12E7}"/>
              </a:ext>
            </a:extLst>
          </p:cNvPr>
          <p:cNvCxnSpPr>
            <a:cxnSpLocks/>
          </p:cNvCxnSpPr>
          <p:nvPr/>
        </p:nvCxnSpPr>
        <p:spPr>
          <a:xfrm flipH="1">
            <a:off x="6508553" y="3239836"/>
            <a:ext cx="572878" cy="801312"/>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35462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AB93618B-84BB-4A2A-987F-D428FADB90F9}"/>
              </a:ext>
            </a:extLst>
          </p:cNvPr>
          <p:cNvSpPr/>
          <p:nvPr/>
        </p:nvSpPr>
        <p:spPr>
          <a:xfrm>
            <a:off x="0" y="-171930"/>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Объект 2">
            <a:extLst>
              <a:ext uri="{FF2B5EF4-FFF2-40B4-BE49-F238E27FC236}">
                <a16:creationId xmlns:a16="http://schemas.microsoft.com/office/drawing/2014/main" id="{04085053-9A4D-F726-6F0B-2F77802B8B24}"/>
              </a:ext>
            </a:extLst>
          </p:cNvPr>
          <p:cNvSpPr>
            <a:spLocks noGrp="1"/>
          </p:cNvSpPr>
          <p:nvPr>
            <p:ph idx="1"/>
          </p:nvPr>
        </p:nvSpPr>
        <p:spPr>
          <a:xfrm>
            <a:off x="628260" y="1307358"/>
            <a:ext cx="10935478" cy="4889614"/>
          </a:xfrm>
        </p:spPr>
        <p:txBody>
          <a:bodyPr>
            <a:normAutofit fontScale="92500"/>
          </a:bodyPr>
          <a:lstStyle/>
          <a:p>
            <a:pPr marL="376238" indent="-285750" algn="just">
              <a:buFont typeface="Wingdings" panose="05000000000000000000" pitchFamily="2" charset="2"/>
              <a:buChar char="§"/>
            </a:pPr>
            <a:r>
              <a:rPr lang="ru-RU" sz="2400" dirty="0">
                <a:solidFill>
                  <a:srgbClr val="002060"/>
                </a:solidFill>
                <a:latin typeface="Times New Roman" panose="02020603050405020304" pitchFamily="18" charset="0"/>
                <a:cs typeface="Times New Roman" panose="02020603050405020304" pitchFamily="18" charset="0"/>
              </a:rPr>
              <a:t>О</a:t>
            </a:r>
            <a:r>
              <a:rPr lang="ru-RU" sz="2400" b="0" i="0" dirty="0">
                <a:solidFill>
                  <a:srgbClr val="002060"/>
                </a:solidFill>
                <a:effectLst/>
                <a:latin typeface="Times New Roman" panose="02020603050405020304" pitchFamily="18" charset="0"/>
                <a:cs typeface="Times New Roman" panose="02020603050405020304" pitchFamily="18" charset="0"/>
              </a:rPr>
              <a:t>тветственному за разработку ООП необходимо внести изменения в программу. Так, в пояснительной записке надо указать принципы формирования и механизмы реализации ООП в том числе при реализации ИУП .</a:t>
            </a:r>
          </a:p>
          <a:p>
            <a:pPr marL="376238" indent="-285750" algn="just">
              <a:buFont typeface="Wingdings" panose="05000000000000000000" pitchFamily="2" charset="2"/>
              <a:buChar char="§"/>
            </a:pPr>
            <a:r>
              <a:rPr lang="ru-RU" sz="2400" dirty="0">
                <a:solidFill>
                  <a:srgbClr val="002060"/>
                </a:solidFill>
                <a:latin typeface="Times New Roman" panose="02020603050405020304" pitchFamily="18" charset="0"/>
                <a:cs typeface="Times New Roman" panose="02020603050405020304" pitchFamily="18" charset="0"/>
              </a:rPr>
              <a:t>П</a:t>
            </a:r>
            <a:r>
              <a:rPr lang="ru-RU" sz="2400" b="0" i="0" dirty="0">
                <a:solidFill>
                  <a:srgbClr val="002060"/>
                </a:solidFill>
                <a:effectLst/>
                <a:latin typeface="Times New Roman" panose="02020603050405020304" pitchFamily="18" charset="0"/>
                <a:cs typeface="Times New Roman" panose="02020603050405020304" pitchFamily="18" charset="0"/>
              </a:rPr>
              <a:t>едагогам необходимо проконтролировать, чтобы количество часов в ИУП соответствовало тематическому планированию в рабочих программах. Если отличается, нужно внести изменения в рабочие программы и составить отдельное тематическое планирование для ученика, который обучается на ИУП.</a:t>
            </a:r>
          </a:p>
          <a:p>
            <a:pPr marL="376238" indent="-285750" algn="just">
              <a:buFont typeface="Wingdings" panose="05000000000000000000" pitchFamily="2" charset="2"/>
              <a:buChar char="§"/>
            </a:pPr>
            <a:r>
              <a:rPr lang="ru-RU" sz="2400" b="0" i="0" dirty="0">
                <a:solidFill>
                  <a:srgbClr val="002060"/>
                </a:solidFill>
                <a:effectLst/>
                <a:latin typeface="Times New Roman" panose="02020603050405020304" pitchFamily="18" charset="0"/>
                <a:cs typeface="Times New Roman" panose="02020603050405020304" pitchFamily="18" charset="0"/>
              </a:rPr>
              <a:t>Заместитель директора по учебной работе должен проверить план внеурочной деятельности, если при составлении ИУП меняли набор курсов внеурочной деятельности или их объем.</a:t>
            </a:r>
          </a:p>
          <a:p>
            <a:pPr marL="376238" indent="-285750" algn="just">
              <a:buFont typeface="Wingdings" panose="05000000000000000000" pitchFamily="2" charset="2"/>
              <a:buChar char="§"/>
            </a:pPr>
            <a:r>
              <a:rPr lang="ru-RU" sz="2400" b="0" i="0" dirty="0">
                <a:solidFill>
                  <a:srgbClr val="002060"/>
                </a:solidFill>
                <a:effectLst/>
                <a:latin typeface="Times New Roman" panose="02020603050405020304" pitchFamily="18" charset="0"/>
                <a:cs typeface="Times New Roman" panose="02020603050405020304" pitchFamily="18" charset="0"/>
              </a:rPr>
              <a:t>ИУП включается в организационный раздел программы вместе с общим учебным планом. </a:t>
            </a:r>
            <a:r>
              <a:rPr lang="ru-RU" sz="2400" dirty="0">
                <a:solidFill>
                  <a:srgbClr val="002060"/>
                </a:solidFill>
                <a:latin typeface="Times New Roman" panose="02020603050405020304" pitchFamily="18" charset="0"/>
                <a:cs typeface="Times New Roman" panose="02020603050405020304" pitchFamily="18" charset="0"/>
              </a:rPr>
              <a:t>И</a:t>
            </a:r>
            <a:r>
              <a:rPr lang="ru-RU" sz="2400" b="0" i="0" dirty="0">
                <a:solidFill>
                  <a:srgbClr val="002060"/>
                </a:solidFill>
                <a:effectLst/>
                <a:latin typeface="Times New Roman" panose="02020603050405020304" pitchFamily="18" charset="0"/>
                <a:cs typeface="Times New Roman" panose="02020603050405020304" pitchFamily="18" charset="0"/>
              </a:rPr>
              <a:t>зменения </a:t>
            </a:r>
            <a:r>
              <a:rPr lang="ru-RU" sz="2400" dirty="0">
                <a:solidFill>
                  <a:srgbClr val="002060"/>
                </a:solidFill>
                <a:latin typeface="Times New Roman" panose="02020603050405020304" pitchFamily="18" charset="0"/>
                <a:cs typeface="Times New Roman" panose="02020603050405020304" pitchFamily="18" charset="0"/>
              </a:rPr>
              <a:t>оформляются </a:t>
            </a:r>
            <a:r>
              <a:rPr lang="ru-RU" sz="2400" b="0" i="0" dirty="0">
                <a:solidFill>
                  <a:srgbClr val="002060"/>
                </a:solidFill>
                <a:effectLst/>
                <a:latin typeface="Times New Roman" panose="02020603050405020304" pitchFamily="18" charset="0"/>
                <a:cs typeface="Times New Roman" panose="02020603050405020304" pitchFamily="18" charset="0"/>
              </a:rPr>
              <a:t>приказом.</a:t>
            </a:r>
          </a:p>
          <a:p>
            <a:pPr marL="90488" indent="0" algn="just">
              <a:buNone/>
            </a:pPr>
            <a:r>
              <a:rPr lang="ru-RU" b="0" i="0" dirty="0">
                <a:solidFill>
                  <a:srgbClr val="2C2D2E"/>
                </a:solidFill>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147553" y="171930"/>
            <a:ext cx="5896893" cy="646331"/>
          </a:xfrm>
          <a:prstGeom prst="rect">
            <a:avLst/>
          </a:prstGeom>
          <a:noFill/>
          <a:ln w="38100">
            <a:solidFill>
              <a:srgbClr val="002060"/>
            </a:solidFill>
            <a:prstDash val="sysDash"/>
          </a:ln>
        </p:spPr>
        <p:txBody>
          <a:bodyPr wrap="square">
            <a:spAutoFit/>
          </a:bodyPr>
          <a:lstStyle/>
          <a:p>
            <a:pPr algn="ctr"/>
            <a:r>
              <a:rPr lang="ru-RU" sz="3600" b="1" dirty="0">
                <a:solidFill>
                  <a:srgbClr val="002060"/>
                </a:solidFill>
                <a:latin typeface="Times New Roman" panose="02020603050405020304" pitchFamily="18" charset="0"/>
                <a:cs typeface="Times New Roman" panose="02020603050405020304" pitchFamily="18" charset="0"/>
              </a:rPr>
              <a:t>Разработка ИУП в ОО</a:t>
            </a:r>
          </a:p>
        </p:txBody>
      </p:sp>
    </p:spTree>
    <p:extLst>
      <p:ext uri="{BB962C8B-B14F-4D97-AF65-F5344CB8AC3E}">
        <p14:creationId xmlns:p14="http://schemas.microsoft.com/office/powerpoint/2010/main" val="2564562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6EE719E9-222B-42FD-AD16-68277465AF83}"/>
              </a:ext>
            </a:extLst>
          </p:cNvPr>
          <p:cNvSpPr/>
          <p:nvPr/>
        </p:nvSpPr>
        <p:spPr>
          <a:xfrm>
            <a:off x="0" y="-124257"/>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id="{943BAB1D-0BD2-7D62-54FE-93EB1CE445C5}"/>
              </a:ext>
            </a:extLst>
          </p:cNvPr>
          <p:cNvSpPr>
            <a:spLocks noGrp="1"/>
          </p:cNvSpPr>
          <p:nvPr>
            <p:ph type="title"/>
          </p:nvPr>
        </p:nvSpPr>
        <p:spPr>
          <a:xfrm>
            <a:off x="956306" y="124257"/>
            <a:ext cx="10206217" cy="1171929"/>
          </a:xfrm>
        </p:spPr>
        <p:txBody>
          <a:bodyPr>
            <a:normAutofit fontScale="90000"/>
          </a:bodyPr>
          <a:lstStyle/>
          <a:p>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27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Надо ли разрабатывать ИУП, если ученики </a:t>
            </a:r>
            <a:r>
              <a:rPr lang="ru-RU" sz="2700" b="1"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выбрали разные предметы для углубленного изучения в рамках одного профиля?</a:t>
            </a:r>
            <a:r>
              <a:rPr lang="ru-RU" sz="3600" b="1"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r>
            <a:br>
              <a:rPr lang="ru-RU" sz="3600" b="1"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B3629564-D930-4742-5930-B035A00CAEBB}"/>
              </a:ext>
            </a:extLst>
          </p:cNvPr>
          <p:cNvSpPr>
            <a:spLocks noGrp="1"/>
          </p:cNvSpPr>
          <p:nvPr>
            <p:ph idx="1"/>
          </p:nvPr>
        </p:nvSpPr>
        <p:spPr>
          <a:xfrm>
            <a:off x="228600" y="1569462"/>
            <a:ext cx="11706726" cy="4891496"/>
          </a:xfrm>
        </p:spPr>
        <p:txBody>
          <a:bodyPr>
            <a:noAutofit/>
          </a:bodyPr>
          <a:lstStyle/>
          <a:p>
            <a:pPr marL="228600" lvl="1" indent="0">
              <a:spcAft>
                <a:spcPts val="750"/>
              </a:spcAft>
              <a:buNone/>
            </a:pPr>
            <a:r>
              <a:rPr lang="ru-RU" sz="1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800" b="1" u="sng"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Нет, не надо.</a:t>
            </a:r>
            <a:endParaRPr lang="en-US" sz="1800" b="1" u="sng"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01168" lvl="1" indent="0">
              <a:spcAft>
                <a:spcPts val="750"/>
              </a:spcAft>
              <a:buNone/>
            </a:pPr>
            <a:r>
              <a:rPr lang="ru-RU" sz="165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Поделите учеников на группы, разработайте для них разные варианты учебных планов профиля и утвердите их в составе ООП СОО.</a:t>
            </a:r>
          </a:p>
          <a:p>
            <a:pPr marL="201168" lvl="1" indent="0">
              <a:spcAft>
                <a:spcPts val="750"/>
              </a:spcAft>
              <a:buNone/>
            </a:pPr>
            <a:r>
              <a:rPr lang="ru-RU" sz="1650" u="sng" dirty="0">
                <a:solidFill>
                  <a:srgbClr val="01745C"/>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ФОП СОО</a:t>
            </a:r>
            <a:r>
              <a:rPr lang="ru-RU" sz="165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 </a:t>
            </a:r>
            <a:r>
              <a:rPr lang="ru-RU" sz="165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предусматривает несколько вариантов учебных планов для каждого профиля – в зависимости от сочетания предметов с углубленным изучением. Возьмите их за основу. Дополните обязательные предметы курсами по выбору. Это позволит максимально удовлетворить запросы учащихся.</a:t>
            </a:r>
            <a:endParaRPr lang="en-US" sz="16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01168" lvl="1" indent="0">
              <a:spcAft>
                <a:spcPts val="750"/>
              </a:spcAft>
              <a:buNone/>
            </a:pPr>
            <a:r>
              <a:rPr lang="ru-RU" sz="165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Смысл ИУП заключается в том, что его разрабатывают для конкретного ученика, у которого появились серьезные объективные обстоятельства, которые препятствуют ему освоить обычный учебный план ООП. Например, болезнь, длительный отъезд и т. д. В этом случае ИУП необходим.</a:t>
            </a:r>
            <a:endParaRPr lang="en-US" sz="16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01168" lvl="1" indent="0">
              <a:spcAft>
                <a:spcPts val="750"/>
              </a:spcAft>
              <a:buNone/>
            </a:pPr>
            <a:r>
              <a:rPr lang="ru-RU" sz="165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Если в школе сложилась ситуация, что 10-классники в рамках профиля выбрали разные предметы для углубленного изучения, то нет необходимости разрабатывать ИУП. Ведь учеников можно сгруппировать по интересам – получается, что учебный план уже будет не индивидуальным, а групповым. Разработчики ФОП СОО предложили разные варианты формирования учебных планов каждого профиля, как раз чтобы урегулировать такую ситуацию. Во время одного занятия часть класса может идти на добавленный урок по одному предмету, а вторая часть – по другому углубленному предмету. Школа вправе делить класс на группы по собственному усмотрению (</a:t>
            </a:r>
            <a:r>
              <a:rPr lang="ru-RU" sz="1650" u="sng" dirty="0">
                <a:solidFill>
                  <a:srgbClr val="01745C"/>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п. 21</a:t>
            </a:r>
            <a:r>
              <a:rPr lang="ru-RU" sz="165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Порядка, утв. </a:t>
            </a:r>
            <a:r>
              <a:rPr lang="ru-RU" sz="1650" u="sng" dirty="0">
                <a:solidFill>
                  <a:srgbClr val="01745C"/>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приказом </a:t>
            </a:r>
            <a:r>
              <a:rPr lang="ru-RU" sz="1650" u="sng" dirty="0" err="1">
                <a:solidFill>
                  <a:srgbClr val="01745C"/>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Минпросвещения</a:t>
            </a:r>
            <a:r>
              <a:rPr lang="ru-RU" sz="1650" u="sng" dirty="0">
                <a:solidFill>
                  <a:srgbClr val="01745C"/>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 от 22.03.2021 № 115</a:t>
            </a:r>
            <a:r>
              <a:rPr lang="ru-RU" sz="165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r>
            <a:br>
              <a:rPr lang="ru-RU"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8514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C9F45159-31C7-4037-B77C-8F70C46717ED}"/>
              </a:ext>
            </a:extLst>
          </p:cNvPr>
          <p:cNvSpPr/>
          <p:nvPr/>
        </p:nvSpPr>
        <p:spPr>
          <a:xfrm>
            <a:off x="0" y="-124257"/>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a:extLst>
              <a:ext uri="{FF2B5EF4-FFF2-40B4-BE49-F238E27FC236}">
                <a16:creationId xmlns:a16="http://schemas.microsoft.com/office/drawing/2014/main" id="{DA46547E-EFE7-36FE-320A-8A7D7D73F80D}"/>
              </a:ext>
            </a:extLst>
          </p:cNvPr>
          <p:cNvSpPr>
            <a:spLocks noGrp="1"/>
          </p:cNvSpPr>
          <p:nvPr>
            <p:ph idx="1"/>
          </p:nvPr>
        </p:nvSpPr>
        <p:spPr>
          <a:xfrm>
            <a:off x="600269" y="1718100"/>
            <a:ext cx="10991461" cy="5579706"/>
          </a:xfrm>
        </p:spPr>
        <p:txBody>
          <a:bodyPr>
            <a:normAutofit/>
          </a:bodyPr>
          <a:lstStyle/>
          <a:p>
            <a:pPr marL="0" indent="0">
              <a:buNone/>
            </a:pPr>
            <a:r>
              <a:rPr lang="ru-RU" b="1" dirty="0">
                <a:latin typeface="Times New Roman" panose="02020603050405020304" pitchFamily="18" charset="0"/>
                <a:cs typeface="Times New Roman" panose="02020603050405020304" pitchFamily="18" charset="0"/>
              </a:rPr>
              <a:t>	</a:t>
            </a:r>
            <a:r>
              <a:rPr lang="ru-RU" sz="2000" b="1" u="sng" dirty="0">
                <a:solidFill>
                  <a:srgbClr val="002060"/>
                </a:solidFill>
                <a:latin typeface="Times New Roman" panose="02020603050405020304" pitchFamily="18" charset="0"/>
                <a:cs typeface="Times New Roman" panose="02020603050405020304" pitchFamily="18" charset="0"/>
              </a:rPr>
              <a:t>1.Чем индивидуальный учебный план отличается от семейного образования?</a:t>
            </a:r>
          </a:p>
          <a:p>
            <a:pPr marL="0" indent="0">
              <a:buNone/>
            </a:pPr>
            <a:r>
              <a:rPr lang="ru-RU" sz="2000" b="1" dirty="0">
                <a:solidFill>
                  <a:srgbClr val="002060"/>
                </a:solidFill>
                <a:latin typeface="Times New Roman" panose="02020603050405020304" pitchFamily="18" charset="0"/>
                <a:cs typeface="Times New Roman" panose="02020603050405020304" pitchFamily="18" charset="0"/>
              </a:rPr>
              <a:t>	</a:t>
            </a:r>
            <a:r>
              <a:rPr lang="ru-RU" sz="2000" dirty="0">
                <a:solidFill>
                  <a:srgbClr val="002060"/>
                </a:solidFill>
                <a:latin typeface="Times New Roman" panose="02020603050405020304" pitchFamily="18" charset="0"/>
                <a:cs typeface="Times New Roman" panose="02020603050405020304" pitchFamily="18" charset="0"/>
              </a:rPr>
              <a:t>Индивидуальный учебный план составляет школа для обучения зачисленного ребенка. В плане педагогические работники определяют содержание образования с учетом особенностей и образовательных потребностей обучающегося (п. 23 ст. 2 Федерального закона от 29.12.2012 № 273-ФЗ). Обучение в форме семейного образования и самообразования ребенок получает в семье. Его организуют родители несовершеннолетних или совершеннолетние учатся самостоятельно, поэтому индивидуальную потребность в образовании они определяют самостоятельно. Для этого родителям или совершеннолетнему обучающемуся не нужно составлять индивидуальный план. В школу таких обучающихся зачисляют только на время промежуточной или итоговой аттестации, чтобы подтвердить освоение образовательной программы.</a:t>
            </a:r>
          </a:p>
          <a:p>
            <a:pPr marL="0" indent="0" algn="just">
              <a:buNone/>
            </a:pPr>
            <a:r>
              <a:rPr lang="ru-RU" sz="2000" b="1" i="0" dirty="0">
                <a:solidFill>
                  <a:srgbClr val="002060"/>
                </a:solidFill>
                <a:effectLst/>
                <a:latin typeface="Times New Roman" panose="02020603050405020304" pitchFamily="18" charset="0"/>
                <a:cs typeface="Times New Roman" panose="02020603050405020304" pitchFamily="18" charset="0"/>
              </a:rPr>
              <a:t>	</a:t>
            </a:r>
            <a:r>
              <a:rPr lang="ru-RU" sz="2000" b="1" i="0" u="sng" dirty="0">
                <a:solidFill>
                  <a:srgbClr val="002060"/>
                </a:solidFill>
                <a:effectLst/>
                <a:latin typeface="Times New Roman" panose="02020603050405020304" pitchFamily="18" charset="0"/>
                <a:cs typeface="Times New Roman" panose="02020603050405020304" pitchFamily="18" charset="0"/>
              </a:rPr>
              <a:t>2. Какие дополнительные документы оформить для ИУП?</a:t>
            </a:r>
          </a:p>
          <a:p>
            <a:pPr marL="0" indent="0" algn="just">
              <a:buNone/>
            </a:pPr>
            <a:r>
              <a:rPr lang="ru-RU" sz="2000" b="0" i="0" dirty="0">
                <a:solidFill>
                  <a:srgbClr val="002060"/>
                </a:solidFill>
                <a:effectLst/>
                <a:latin typeface="Times New Roman" panose="02020603050405020304" pitchFamily="18" charset="0"/>
                <a:cs typeface="Times New Roman" panose="02020603050405020304" pitchFamily="18" charset="0"/>
              </a:rPr>
              <a:t>	Чтобы оформить обучение ребенка по ИУП, примите порядок обучения по ИУП, издайте приказ, разработайте индивидуальные расписания.</a:t>
            </a:r>
          </a:p>
          <a:p>
            <a:pPr marL="0" indent="0">
              <a:buNone/>
            </a:pPr>
            <a:endParaRPr lang="ru-RU" dirty="0">
              <a:latin typeface="Times New Roman" panose="02020603050405020304" pitchFamily="18" charset="0"/>
              <a:cs typeface="Times New Roman" panose="02020603050405020304" pitchFamily="18" charset="0"/>
            </a:endParaRPr>
          </a:p>
        </p:txBody>
      </p:sp>
      <p:sp>
        <p:nvSpPr>
          <p:cNvPr id="5" name="Заголовок 1">
            <a:extLst>
              <a:ext uri="{FF2B5EF4-FFF2-40B4-BE49-F238E27FC236}">
                <a16:creationId xmlns:a16="http://schemas.microsoft.com/office/drawing/2014/main" id="{ECB80975-42BD-4EB6-9D3A-649AB20E3C5B}"/>
              </a:ext>
            </a:extLst>
          </p:cNvPr>
          <p:cNvSpPr>
            <a:spLocks noGrp="1"/>
          </p:cNvSpPr>
          <p:nvPr>
            <p:ph type="title"/>
          </p:nvPr>
        </p:nvSpPr>
        <p:spPr>
          <a:xfrm>
            <a:off x="2231135" y="202562"/>
            <a:ext cx="7729728" cy="1188720"/>
          </a:xfrm>
          <a:ln w="38100">
            <a:solidFill>
              <a:srgbClr val="002060"/>
            </a:solidFill>
            <a:prstDash val="dash"/>
          </a:ln>
        </p:spPr>
        <p:txBody>
          <a:bodyPr>
            <a:normAutofit/>
          </a:bodyPr>
          <a:lstStyle/>
          <a:p>
            <a:pPr algn="ctr"/>
            <a:r>
              <a:rPr lang="ru-RU" sz="4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Вопрос – ответ </a:t>
            </a:r>
          </a:p>
        </p:txBody>
      </p:sp>
    </p:spTree>
    <p:extLst>
      <p:ext uri="{BB962C8B-B14F-4D97-AF65-F5344CB8AC3E}">
        <p14:creationId xmlns:p14="http://schemas.microsoft.com/office/powerpoint/2010/main" val="3700189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D4A5E5C6-D182-4E50-9745-22A0271CD16F}"/>
              </a:ext>
            </a:extLst>
          </p:cNvPr>
          <p:cNvSpPr/>
          <p:nvPr/>
        </p:nvSpPr>
        <p:spPr>
          <a:xfrm>
            <a:off x="0" y="0"/>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A45BC9C3-2D29-46CA-A6AC-3525ACF6A015}"/>
              </a:ext>
            </a:extLst>
          </p:cNvPr>
          <p:cNvSpPr>
            <a:spLocks noGrp="1"/>
          </p:cNvSpPr>
          <p:nvPr>
            <p:ph type="title"/>
          </p:nvPr>
        </p:nvSpPr>
        <p:spPr>
          <a:xfrm>
            <a:off x="235026" y="216608"/>
            <a:ext cx="11721947" cy="1641348"/>
          </a:xfrm>
          <a:ln w="38100">
            <a:solidFill>
              <a:srgbClr val="002060"/>
            </a:solidFill>
            <a:prstDash val="sysDash"/>
          </a:ln>
        </p:spPr>
        <p:txBody>
          <a:bodyPr>
            <a:normAutofit/>
          </a:bodyPr>
          <a:lstStyle/>
          <a:p>
            <a:r>
              <a:rPr lang="ru-RU"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РЕАЛИЗАЦИЯ ПРОФИЛЬНОГО ОБУЧЕНИЯ ТЕХНОЛОГИЧЕСКОЙ (ИНЖЕНЕРНОЙ) НАПРАВЛЕННОСТИ НА УРОВНЕ СРЕДНЕГО ОБЩЕГО ОБРАЗОВАНИЯ</a:t>
            </a:r>
            <a:endParaRPr lang="ru-RU"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Объект 3">
            <a:extLst>
              <a:ext uri="{FF2B5EF4-FFF2-40B4-BE49-F238E27FC236}">
                <a16:creationId xmlns:a16="http://schemas.microsoft.com/office/drawing/2014/main" id="{B38784DB-4B78-4C8A-B8A7-A66B479C2EB9}"/>
              </a:ext>
            </a:extLst>
          </p:cNvPr>
          <p:cNvPicPr>
            <a:picLocks noGrp="1" noChangeAspect="1"/>
          </p:cNvPicPr>
          <p:nvPr>
            <p:ph idx="1"/>
          </p:nvPr>
        </p:nvPicPr>
        <p:blipFill>
          <a:blip r:embed="rId3"/>
          <a:stretch>
            <a:fillRect/>
          </a:stretch>
        </p:blipFill>
        <p:spPr>
          <a:xfrm>
            <a:off x="954505" y="2074563"/>
            <a:ext cx="4457840" cy="4333835"/>
          </a:xfrm>
          <a:prstGeom prst="rect">
            <a:avLst/>
          </a:prstGeom>
          <a:ln>
            <a:noFill/>
          </a:ln>
          <a:effectLst>
            <a:outerShdw blurRad="292100" dist="139700" dir="2700000" algn="tl" rotWithShape="0">
              <a:srgbClr val="333333">
                <a:alpha val="65000"/>
              </a:srgbClr>
            </a:outerShdw>
          </a:effectLst>
        </p:spPr>
      </p:pic>
      <p:pic>
        <p:nvPicPr>
          <p:cNvPr id="5" name="Рисунок 4">
            <a:extLst>
              <a:ext uri="{FF2B5EF4-FFF2-40B4-BE49-F238E27FC236}">
                <a16:creationId xmlns:a16="http://schemas.microsoft.com/office/drawing/2014/main" id="{88376CC2-CEA6-433F-9E39-1A70A7DDB8AE}"/>
              </a:ext>
            </a:extLst>
          </p:cNvPr>
          <p:cNvPicPr>
            <a:picLocks noChangeAspect="1"/>
          </p:cNvPicPr>
          <p:nvPr/>
        </p:nvPicPr>
        <p:blipFill>
          <a:blip r:embed="rId4"/>
          <a:stretch>
            <a:fillRect/>
          </a:stretch>
        </p:blipFill>
        <p:spPr>
          <a:xfrm>
            <a:off x="6779655" y="2074563"/>
            <a:ext cx="4457840" cy="43338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5999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09F9AE0B-4849-4FB0-A06D-4BE02D075DE1}"/>
              </a:ext>
            </a:extLst>
          </p:cNvPr>
          <p:cNvSpPr/>
          <p:nvPr/>
        </p:nvSpPr>
        <p:spPr>
          <a:xfrm>
            <a:off x="0" y="-8816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7DB2029A-0571-4671-8ABE-C0C0B870BEC5}"/>
              </a:ext>
            </a:extLst>
          </p:cNvPr>
          <p:cNvSpPr>
            <a:spLocks noGrp="1"/>
          </p:cNvSpPr>
          <p:nvPr>
            <p:ph type="title"/>
          </p:nvPr>
        </p:nvSpPr>
        <p:spPr>
          <a:xfrm>
            <a:off x="2231136" y="439806"/>
            <a:ext cx="7729728" cy="1188720"/>
          </a:xfrm>
          <a:ln w="38100">
            <a:solidFill>
              <a:srgbClr val="002060"/>
            </a:solidFill>
            <a:prstDash val="dash"/>
          </a:ln>
        </p:spPr>
        <p:txBody>
          <a:bodyPr>
            <a:normAutofit/>
          </a:bodyPr>
          <a:lstStyle/>
          <a:p>
            <a:pPr algn="ctr"/>
            <a:r>
              <a:rPr lang="ru-RU" sz="4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Вопрос – ответ </a:t>
            </a:r>
          </a:p>
        </p:txBody>
      </p:sp>
      <p:sp>
        <p:nvSpPr>
          <p:cNvPr id="3" name="Объект 2">
            <a:extLst>
              <a:ext uri="{FF2B5EF4-FFF2-40B4-BE49-F238E27FC236}">
                <a16:creationId xmlns:a16="http://schemas.microsoft.com/office/drawing/2014/main" id="{EA4A3937-0A2E-4CC8-B947-8A4F37972956}"/>
              </a:ext>
            </a:extLst>
          </p:cNvPr>
          <p:cNvSpPr>
            <a:spLocks noGrp="1"/>
          </p:cNvSpPr>
          <p:nvPr>
            <p:ph sz="half" idx="1"/>
          </p:nvPr>
        </p:nvSpPr>
        <p:spPr>
          <a:xfrm>
            <a:off x="681790" y="2045368"/>
            <a:ext cx="10828420" cy="4372826"/>
          </a:xfrm>
        </p:spPr>
        <p:txBody>
          <a:bodyPr>
            <a:normAutofit lnSpcReduction="10000"/>
          </a:bodyPr>
          <a:lstStyle/>
          <a:p>
            <a:pPr marL="0" indent="0">
              <a:buNone/>
            </a:pPr>
            <a:r>
              <a:rPr lang="ru-RU" sz="2800" dirty="0">
                <a:solidFill>
                  <a:srgbClr val="002060"/>
                </a:solidFill>
                <a:latin typeface="Times New Roman" panose="02020603050405020304" pitchFamily="18" charset="0"/>
                <a:cs typeface="Times New Roman" panose="02020603050405020304" pitchFamily="18" charset="0"/>
              </a:rPr>
              <a:t>1. Де дика хила! По ИП сколько часов должно быть в 10 кл? 1 или 2 часа, если оценка идёт в аттестат, и в 11 он не ведётся?</a:t>
            </a:r>
          </a:p>
          <a:p>
            <a:pPr marL="0" indent="0">
              <a:buNone/>
            </a:pPr>
            <a:endParaRPr lang="ru-RU" sz="2800" dirty="0">
              <a:solidFill>
                <a:srgbClr val="002060"/>
              </a:solidFill>
              <a:latin typeface="Times New Roman" panose="02020603050405020304" pitchFamily="18" charset="0"/>
              <a:cs typeface="Times New Roman" panose="02020603050405020304" pitchFamily="18" charset="0"/>
            </a:endParaRPr>
          </a:p>
          <a:p>
            <a:pPr marL="0" indent="0">
              <a:buNone/>
            </a:pPr>
            <a:r>
              <a:rPr lang="ru-RU" sz="2800" dirty="0">
                <a:solidFill>
                  <a:srgbClr val="002060"/>
                </a:solidFill>
                <a:latin typeface="Times New Roman" panose="02020603050405020304" pitchFamily="18" charset="0"/>
                <a:cs typeface="Times New Roman" panose="02020603050405020304" pitchFamily="18" charset="0"/>
              </a:rPr>
              <a:t>2. У нас в районе в нескольких школах по 2 часа биологии/ должен быть один в 10 классе и 1 в 11 классе), 1 час идёт как элективный курс </a:t>
            </a:r>
            <a:r>
              <a:rPr lang="ru-RU" sz="2800" dirty="0" err="1">
                <a:solidFill>
                  <a:srgbClr val="002060"/>
                </a:solidFill>
                <a:latin typeface="Times New Roman" panose="02020603050405020304" pitchFamily="18" charset="0"/>
                <a:cs typeface="Times New Roman" panose="02020603050405020304" pitchFamily="18" charset="0"/>
              </a:rPr>
              <a:t>боха</a:t>
            </a:r>
            <a:r>
              <a:rPr lang="ru-RU" sz="2800" dirty="0">
                <a:solidFill>
                  <a:srgbClr val="002060"/>
                </a:solidFill>
                <a:latin typeface="Times New Roman" panose="02020603050405020304" pitchFamily="18" charset="0"/>
                <a:cs typeface="Times New Roman" panose="02020603050405020304" pitchFamily="18" charset="0"/>
              </a:rPr>
              <a:t>... у нас в УП точно же нет ЭК?</a:t>
            </a:r>
          </a:p>
          <a:p>
            <a:pPr marL="0" indent="0">
              <a:buNone/>
            </a:pPr>
            <a:endParaRPr lang="ru-RU" sz="2800" dirty="0">
              <a:solidFill>
                <a:srgbClr val="002060"/>
              </a:solidFill>
              <a:latin typeface="Times New Roman" panose="02020603050405020304" pitchFamily="18" charset="0"/>
              <a:cs typeface="Times New Roman" panose="02020603050405020304" pitchFamily="18" charset="0"/>
            </a:endParaRPr>
          </a:p>
          <a:p>
            <a:pPr marL="0" indent="0">
              <a:buNone/>
            </a:pPr>
            <a:r>
              <a:rPr lang="ru-RU" sz="2800" dirty="0">
                <a:solidFill>
                  <a:srgbClr val="002060"/>
                </a:solidFill>
                <a:latin typeface="Times New Roman" panose="02020603050405020304" pitchFamily="18" charset="0"/>
                <a:cs typeface="Times New Roman" panose="02020603050405020304" pitchFamily="18" charset="0"/>
              </a:rPr>
              <a:t>3. По какой программе должен работать учитель, преподающий предмет и на базовом, и на углубленном уровнях?</a:t>
            </a:r>
          </a:p>
        </p:txBody>
      </p:sp>
    </p:spTree>
    <p:extLst>
      <p:ext uri="{BB962C8B-B14F-4D97-AF65-F5344CB8AC3E}">
        <p14:creationId xmlns:p14="http://schemas.microsoft.com/office/powerpoint/2010/main" val="3845951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AEA949A4-9A23-4911-903E-05FC89D52642}"/>
              </a:ext>
            </a:extLst>
          </p:cNvPr>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id="{7DB2029A-0571-4671-8ABE-C0C0B870BEC5}"/>
              </a:ext>
            </a:extLst>
          </p:cNvPr>
          <p:cNvSpPr>
            <a:spLocks noGrp="1"/>
          </p:cNvSpPr>
          <p:nvPr>
            <p:ph type="title"/>
          </p:nvPr>
        </p:nvSpPr>
        <p:spPr>
          <a:xfrm>
            <a:off x="2231136" y="439806"/>
            <a:ext cx="7729728" cy="1188720"/>
          </a:xfrm>
          <a:ln w="38100">
            <a:solidFill>
              <a:srgbClr val="002060"/>
            </a:solidFill>
            <a:prstDash val="dash"/>
          </a:ln>
        </p:spPr>
        <p:txBody>
          <a:bodyPr>
            <a:normAutofit/>
          </a:bodyPr>
          <a:lstStyle/>
          <a:p>
            <a:pPr algn="ctr"/>
            <a:r>
              <a:rPr lang="ru-RU" sz="4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Вопрос – ответ </a:t>
            </a:r>
          </a:p>
        </p:txBody>
      </p:sp>
      <p:sp>
        <p:nvSpPr>
          <p:cNvPr id="3" name="Объект 2">
            <a:extLst>
              <a:ext uri="{FF2B5EF4-FFF2-40B4-BE49-F238E27FC236}">
                <a16:creationId xmlns:a16="http://schemas.microsoft.com/office/drawing/2014/main" id="{EA4A3937-0A2E-4CC8-B947-8A4F37972956}"/>
              </a:ext>
            </a:extLst>
          </p:cNvPr>
          <p:cNvSpPr>
            <a:spLocks noGrp="1"/>
          </p:cNvSpPr>
          <p:nvPr>
            <p:ph sz="half" idx="1"/>
          </p:nvPr>
        </p:nvSpPr>
        <p:spPr>
          <a:xfrm>
            <a:off x="681790" y="2141621"/>
            <a:ext cx="10828420" cy="4372826"/>
          </a:xfrm>
        </p:spPr>
        <p:txBody>
          <a:bodyPr>
            <a:normAutofit fontScale="92500" lnSpcReduction="10000"/>
          </a:bodyPr>
          <a:lstStyle/>
          <a:p>
            <a:pPr marL="0" indent="0">
              <a:buNone/>
            </a:pPr>
            <a:r>
              <a:rPr lang="ru-RU" sz="2800" b="0" i="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Вопрос: В соответствии с учебным планом МБОУ СОШ на проведение уроков алгебры (углублённый уровень) в 10 классе выделено 102 часа, но в конструкте должно быть не менее 136 часов. Как поступить в данной ситуации? </a:t>
            </a:r>
          </a:p>
          <a:p>
            <a:pPr marL="0" indent="0">
              <a:buNone/>
            </a:pPr>
            <a:r>
              <a:rPr lang="ru-RU" sz="2800" b="0" i="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Ответ: Программа курса математики углублённого уровня, соответствующая федеральной, не может быть реализована за меньшее количество часов, поэтому в данном случае или речь должна идти о программе базового уровня, или надо увеличивать число часов. Если образовательная организация выбирает федеральную программу углублённого уровня изучения математики, она должна выделять часы в соответствии с учебным планом ФОП для углублённого уровня.</a:t>
            </a:r>
            <a:endParaRPr lang="ru-RU" sz="28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302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231136" y="134145"/>
            <a:ext cx="7729728" cy="594360"/>
          </a:xfrm>
        </p:spPr>
        <p:txBody>
          <a:bodyPr>
            <a:normAutofit fontScale="90000"/>
          </a:bodyPr>
          <a:lstStyle/>
          <a:p>
            <a:r>
              <a:rPr lang="ru-RU" b="1" dirty="0">
                <a:solidFill>
                  <a:srgbClr val="002060"/>
                </a:solidFill>
                <a:latin typeface="Times New Roman" panose="02020603050405020304" pitchFamily="18" charset="0"/>
                <a:cs typeface="Times New Roman" panose="02020603050405020304" pitchFamily="18" charset="0"/>
              </a:rPr>
              <a:t>Фрагменты ООП СОО</a:t>
            </a:r>
          </a:p>
        </p:txBody>
      </p:sp>
      <p:pic>
        <p:nvPicPr>
          <p:cNvPr id="7" name="Рисунок 6" descr="Изображение выглядит как текст, снимок экрана, Шрифт, документ&#10;&#10;Автоматически созданное описание"/>
          <p:cNvPicPr/>
          <p:nvPr/>
        </p:nvPicPr>
        <p:blipFill>
          <a:blip r:embed="rId2"/>
          <a:stretch>
            <a:fillRect/>
          </a:stretch>
        </p:blipFill>
        <p:spPr>
          <a:xfrm>
            <a:off x="366777" y="822960"/>
            <a:ext cx="6994144" cy="2551176"/>
          </a:xfrm>
          <a:prstGeom prst="rect">
            <a:avLst/>
          </a:prstGeom>
        </p:spPr>
      </p:pic>
      <p:pic>
        <p:nvPicPr>
          <p:cNvPr id="8" name="Объект 7" descr="Изображение выглядит как текст, снимок экрана, Шрифт, число&#10;&#10;Автоматически созданное описание"/>
          <p:cNvPicPr>
            <a:picLocks noGrp="1"/>
          </p:cNvPicPr>
          <p:nvPr>
            <p:ph idx="1"/>
          </p:nvPr>
        </p:nvPicPr>
        <p:blipFill>
          <a:blip r:embed="rId3"/>
          <a:stretch>
            <a:fillRect/>
          </a:stretch>
        </p:blipFill>
        <p:spPr>
          <a:xfrm>
            <a:off x="9146" y="3468591"/>
            <a:ext cx="7351775" cy="3067236"/>
          </a:xfrm>
          <a:prstGeom prst="rect">
            <a:avLst/>
          </a:prstGeom>
        </p:spPr>
      </p:pic>
      <p:cxnSp>
        <p:nvCxnSpPr>
          <p:cNvPr id="10" name="Прямая соединительная линия 9"/>
          <p:cNvCxnSpPr/>
          <p:nvPr/>
        </p:nvCxnSpPr>
        <p:spPr>
          <a:xfrm>
            <a:off x="2871216" y="1319556"/>
            <a:ext cx="4224528" cy="2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V="1">
            <a:off x="525780" y="1581912"/>
            <a:ext cx="6569964" cy="414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flipV="1">
            <a:off x="318516" y="5971032"/>
            <a:ext cx="6777228" cy="335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Объект 4">
            <a:extLst>
              <a:ext uri="{FF2B5EF4-FFF2-40B4-BE49-F238E27FC236}">
                <a16:creationId xmlns:a16="http://schemas.microsoft.com/office/drawing/2014/main" id="{101E9E35-5981-936B-6A72-D12B2D8AFE2D}"/>
              </a:ext>
            </a:extLst>
          </p:cNvPr>
          <p:cNvPicPr>
            <a:picLocks noChangeAspect="1"/>
          </p:cNvPicPr>
          <p:nvPr/>
        </p:nvPicPr>
        <p:blipFill>
          <a:blip r:embed="rId4"/>
          <a:stretch>
            <a:fillRect/>
          </a:stretch>
        </p:blipFill>
        <p:spPr>
          <a:xfrm>
            <a:off x="7254746" y="1303939"/>
            <a:ext cx="4815333" cy="4411061"/>
          </a:xfrm>
          <a:prstGeom prst="rect">
            <a:avLst/>
          </a:prstGeom>
        </p:spPr>
      </p:pic>
      <p:sp>
        <p:nvSpPr>
          <p:cNvPr id="21" name="Дуга 20"/>
          <p:cNvSpPr/>
          <p:nvPr/>
        </p:nvSpPr>
        <p:spPr>
          <a:xfrm>
            <a:off x="10469880" y="1948560"/>
            <a:ext cx="1929384" cy="1809624"/>
          </a:xfrm>
          <a:prstGeom prst="arc">
            <a:avLst>
              <a:gd name="adj1" fmla="val 16383055"/>
              <a:gd name="adj2" fmla="val 1594432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3447391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B904FC9D-1249-4C99-A98F-BD6E1F0745EA}"/>
              </a:ext>
            </a:extLst>
          </p:cNvPr>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Заголовок 4">
            <a:extLst>
              <a:ext uri="{FF2B5EF4-FFF2-40B4-BE49-F238E27FC236}">
                <a16:creationId xmlns:a16="http://schemas.microsoft.com/office/drawing/2014/main" id="{2E189A59-D30E-4A32-AA0D-9CB6414D60F2}"/>
              </a:ext>
            </a:extLst>
          </p:cNvPr>
          <p:cNvSpPr>
            <a:spLocks noGrp="1"/>
          </p:cNvSpPr>
          <p:nvPr>
            <p:ph type="title"/>
          </p:nvPr>
        </p:nvSpPr>
        <p:spPr>
          <a:xfrm>
            <a:off x="1896979" y="489559"/>
            <a:ext cx="8398042" cy="625642"/>
          </a:xfrm>
          <a:ln w="38100">
            <a:solidFill>
              <a:srgbClr val="002060"/>
            </a:solidFill>
            <a:prstDash val="dash"/>
          </a:ln>
        </p:spPr>
        <p:txBody>
          <a:bodyPr>
            <a:noAutofit/>
          </a:bodyPr>
          <a:lstStyle/>
          <a:p>
            <a:pPr algn="ctr"/>
            <a:r>
              <a:rPr lang="ru-RU"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ФРАГМЕНТ ООП СОО</a:t>
            </a:r>
          </a:p>
        </p:txBody>
      </p:sp>
      <p:pic>
        <p:nvPicPr>
          <p:cNvPr id="7" name="Объект 6">
            <a:extLst>
              <a:ext uri="{FF2B5EF4-FFF2-40B4-BE49-F238E27FC236}">
                <a16:creationId xmlns:a16="http://schemas.microsoft.com/office/drawing/2014/main" id="{4B8DFA72-8ABA-41CF-9C1F-47B9DF1A49C3}"/>
              </a:ext>
            </a:extLst>
          </p:cNvPr>
          <p:cNvPicPr>
            <a:picLocks noGrp="1" noChangeAspect="1"/>
          </p:cNvPicPr>
          <p:nvPr>
            <p:ph idx="1"/>
          </p:nvPr>
        </p:nvPicPr>
        <p:blipFill rotWithShape="1">
          <a:blip r:embed="rId2"/>
          <a:srcRect t="2179"/>
          <a:stretch/>
        </p:blipFill>
        <p:spPr>
          <a:xfrm>
            <a:off x="501450" y="1813160"/>
            <a:ext cx="11189100" cy="4383104"/>
          </a:xfrm>
          <a:prstGeom prst="rect">
            <a:avLst/>
          </a:prstGeom>
        </p:spPr>
      </p:pic>
      <p:cxnSp>
        <p:nvCxnSpPr>
          <p:cNvPr id="8" name="Прямая соединительная линия 7">
            <a:extLst>
              <a:ext uri="{FF2B5EF4-FFF2-40B4-BE49-F238E27FC236}">
                <a16:creationId xmlns:a16="http://schemas.microsoft.com/office/drawing/2014/main" id="{89961A98-0F94-4443-8CA7-994C48110E62}"/>
              </a:ext>
            </a:extLst>
          </p:cNvPr>
          <p:cNvCxnSpPr>
            <a:cxnSpLocks/>
          </p:cNvCxnSpPr>
          <p:nvPr/>
        </p:nvCxnSpPr>
        <p:spPr>
          <a:xfrm>
            <a:off x="862263" y="2390274"/>
            <a:ext cx="103692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id="{4A525776-DDBD-4A5D-92C2-C8A9E48A219A}"/>
              </a:ext>
            </a:extLst>
          </p:cNvPr>
          <p:cNvCxnSpPr>
            <a:cxnSpLocks/>
          </p:cNvCxnSpPr>
          <p:nvPr/>
        </p:nvCxnSpPr>
        <p:spPr>
          <a:xfrm>
            <a:off x="862263" y="2109538"/>
            <a:ext cx="103692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2E103F46-2E43-487B-A0D4-DAD4C828E1B8}"/>
              </a:ext>
            </a:extLst>
          </p:cNvPr>
          <p:cNvCxnSpPr>
            <a:cxnSpLocks/>
          </p:cNvCxnSpPr>
          <p:nvPr/>
        </p:nvCxnSpPr>
        <p:spPr>
          <a:xfrm>
            <a:off x="862263" y="2711116"/>
            <a:ext cx="11229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719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7984" y="169164"/>
            <a:ext cx="7729728" cy="452628"/>
          </a:xfrm>
        </p:spPr>
        <p:txBody>
          <a:bodyPr>
            <a:normAutofit fontScale="90000"/>
          </a:bodyPr>
          <a:lstStyle/>
          <a:p>
            <a:r>
              <a:rPr lang="ru-RU" b="1" cap="none" dirty="0">
                <a:solidFill>
                  <a:srgbClr val="0070C0"/>
                </a:solidFill>
                <a:latin typeface="Times New Roman" panose="02020603050405020304" pitchFamily="18" charset="0"/>
                <a:cs typeface="Times New Roman" panose="02020603050405020304" pitchFamily="18" charset="0"/>
              </a:rPr>
              <a:t>Фрагмент</a:t>
            </a:r>
            <a:r>
              <a:rPr lang="ru-RU" b="1" dirty="0">
                <a:solidFill>
                  <a:srgbClr val="0070C0"/>
                </a:solidFill>
                <a:latin typeface="Times New Roman" panose="02020603050405020304" pitchFamily="18" charset="0"/>
                <a:cs typeface="Times New Roman" panose="02020603050405020304" pitchFamily="18" charset="0"/>
              </a:rPr>
              <a:t> УП ОО</a:t>
            </a:r>
          </a:p>
        </p:txBody>
      </p:sp>
      <p:sp>
        <p:nvSpPr>
          <p:cNvPr id="3" name="Объект 2"/>
          <p:cNvSpPr>
            <a:spLocks noGrp="1"/>
          </p:cNvSpPr>
          <p:nvPr>
            <p:ph idx="1"/>
          </p:nvPr>
        </p:nvSpPr>
        <p:spPr>
          <a:xfrm>
            <a:off x="905256" y="817245"/>
            <a:ext cx="3968496" cy="322326"/>
          </a:xfrm>
        </p:spPr>
        <p:txBody>
          <a:bodyPr>
            <a:normAutofit fontScale="92500" lnSpcReduction="20000"/>
          </a:bodyPr>
          <a:lstStyle/>
          <a:p>
            <a:r>
              <a:rPr lang="ru-RU" b="1" dirty="0">
                <a:solidFill>
                  <a:srgbClr val="002060"/>
                </a:solidFill>
                <a:latin typeface="Times New Roman" panose="02020603050405020304" pitchFamily="18" charset="0"/>
                <a:cs typeface="Times New Roman" panose="02020603050405020304" pitchFamily="18" charset="0"/>
              </a:rPr>
              <a:t>Естественнонаучный профиль</a:t>
            </a:r>
          </a:p>
        </p:txBody>
      </p:sp>
      <p:pic>
        <p:nvPicPr>
          <p:cNvPr id="4" name="Рисунок 3" descr="Изображение выглядит как текст, снимок экрана, число, Шрифт&#10;&#10;Автоматически созданное описание"/>
          <p:cNvPicPr/>
          <p:nvPr/>
        </p:nvPicPr>
        <p:blipFill>
          <a:blip r:embed="rId2"/>
          <a:stretch>
            <a:fillRect/>
          </a:stretch>
        </p:blipFill>
        <p:spPr>
          <a:xfrm>
            <a:off x="228600" y="1335024"/>
            <a:ext cx="5833872" cy="5130673"/>
          </a:xfrm>
          <a:prstGeom prst="rect">
            <a:avLst/>
          </a:prstGeom>
        </p:spPr>
      </p:pic>
      <p:sp>
        <p:nvSpPr>
          <p:cNvPr id="5" name="Дуга 4"/>
          <p:cNvSpPr/>
          <p:nvPr/>
        </p:nvSpPr>
        <p:spPr>
          <a:xfrm>
            <a:off x="905256" y="5469000"/>
            <a:ext cx="5157216" cy="996697"/>
          </a:xfrm>
          <a:prstGeom prst="arc">
            <a:avLst>
              <a:gd name="adj1" fmla="val 16383055"/>
              <a:gd name="adj2" fmla="val 15290756"/>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pic>
        <p:nvPicPr>
          <p:cNvPr id="6" name="Рисунок 5" descr="Изображение выглядит как текст, снимок экрана, число, Шрифт&#10;&#10;Автоматически созданное описание"/>
          <p:cNvPicPr/>
          <p:nvPr/>
        </p:nvPicPr>
        <p:blipFill>
          <a:blip r:embed="rId3"/>
          <a:stretch>
            <a:fillRect/>
          </a:stretch>
        </p:blipFill>
        <p:spPr>
          <a:xfrm>
            <a:off x="6062472" y="908683"/>
            <a:ext cx="5678424" cy="3844925"/>
          </a:xfrm>
          <a:prstGeom prst="rect">
            <a:avLst/>
          </a:prstGeom>
        </p:spPr>
      </p:pic>
      <p:sp>
        <p:nvSpPr>
          <p:cNvPr id="7" name="Дуга 6"/>
          <p:cNvSpPr/>
          <p:nvPr/>
        </p:nvSpPr>
        <p:spPr>
          <a:xfrm>
            <a:off x="6216396" y="2831145"/>
            <a:ext cx="5370576" cy="962280"/>
          </a:xfrm>
          <a:prstGeom prst="arc">
            <a:avLst>
              <a:gd name="adj1" fmla="val 16383055"/>
              <a:gd name="adj2" fmla="val 15290756"/>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3847727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2CDC6E34-D337-4C62-A845-F1424495A588}"/>
              </a:ext>
            </a:extLst>
          </p:cNvPr>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id="{78253C99-A427-4AC5-ADC1-D7F0366354B4}"/>
              </a:ext>
            </a:extLst>
          </p:cNvPr>
          <p:cNvSpPr>
            <a:spLocks noGrp="1"/>
          </p:cNvSpPr>
          <p:nvPr>
            <p:ph type="title"/>
          </p:nvPr>
        </p:nvSpPr>
        <p:spPr>
          <a:xfrm>
            <a:off x="1903444" y="286604"/>
            <a:ext cx="9252235" cy="497168"/>
          </a:xfrm>
          <a:ln w="38100">
            <a:prstDash val="sysDash"/>
          </a:ln>
        </p:spPr>
        <p:txBody>
          <a:bodyPr>
            <a:normAutofit fontScale="90000"/>
          </a:bodyPr>
          <a:lstStyle/>
          <a:p>
            <a:pPr algn="ctr"/>
            <a:r>
              <a:rPr lang="ru-RU" sz="4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Биология</a:t>
            </a:r>
            <a:endParaRPr lang="ru-RU" dirty="0">
              <a:solidFill>
                <a:srgbClr val="002060"/>
              </a:solidFill>
              <a:effectLst>
                <a:outerShdw blurRad="38100" dist="38100" dir="2700000" algn="tl">
                  <a:srgbClr val="000000">
                    <a:alpha val="43137"/>
                  </a:srgbClr>
                </a:outerShdw>
              </a:effectLst>
            </a:endParaRPr>
          </a:p>
        </p:txBody>
      </p:sp>
      <p:pic>
        <p:nvPicPr>
          <p:cNvPr id="8" name="Объект 7">
            <a:extLst>
              <a:ext uri="{FF2B5EF4-FFF2-40B4-BE49-F238E27FC236}">
                <a16:creationId xmlns:a16="http://schemas.microsoft.com/office/drawing/2014/main" id="{8BFFDD65-216F-4F08-9A70-570C37A95EA4}"/>
              </a:ext>
            </a:extLst>
          </p:cNvPr>
          <p:cNvPicPr>
            <a:picLocks noGrp="1" noChangeAspect="1"/>
          </p:cNvPicPr>
          <p:nvPr>
            <p:ph sz="half" idx="1"/>
          </p:nvPr>
        </p:nvPicPr>
        <p:blipFill rotWithShape="1">
          <a:blip r:embed="rId2"/>
          <a:srcRect t="1808" b="3178"/>
          <a:stretch/>
        </p:blipFill>
        <p:spPr>
          <a:xfrm>
            <a:off x="289077" y="1913021"/>
            <a:ext cx="5210420" cy="4501148"/>
          </a:xfrm>
        </p:spPr>
      </p:pic>
      <p:pic>
        <p:nvPicPr>
          <p:cNvPr id="6" name="Объект 5">
            <a:extLst>
              <a:ext uri="{FF2B5EF4-FFF2-40B4-BE49-F238E27FC236}">
                <a16:creationId xmlns:a16="http://schemas.microsoft.com/office/drawing/2014/main" id="{727D78C0-CE68-4B0B-AE0E-25AEDBBDB2B6}"/>
              </a:ext>
            </a:extLst>
          </p:cNvPr>
          <p:cNvPicPr>
            <a:picLocks noGrp="1" noChangeAspect="1"/>
          </p:cNvPicPr>
          <p:nvPr>
            <p:ph sz="half" idx="2"/>
          </p:nvPr>
        </p:nvPicPr>
        <p:blipFill rotWithShape="1">
          <a:blip r:embed="rId3"/>
          <a:srcRect l="11682" t="10991" r="894"/>
          <a:stretch/>
        </p:blipFill>
        <p:spPr>
          <a:xfrm>
            <a:off x="5880559" y="1830138"/>
            <a:ext cx="6022364" cy="4584031"/>
          </a:xfrm>
        </p:spPr>
      </p:pic>
      <p:sp>
        <p:nvSpPr>
          <p:cNvPr id="9" name="TextBox 8">
            <a:extLst>
              <a:ext uri="{FF2B5EF4-FFF2-40B4-BE49-F238E27FC236}">
                <a16:creationId xmlns:a16="http://schemas.microsoft.com/office/drawing/2014/main" id="{49C8BCC4-1D1B-42DA-A97C-2FE889FAADA7}"/>
              </a:ext>
            </a:extLst>
          </p:cNvPr>
          <p:cNvSpPr txBox="1"/>
          <p:nvPr/>
        </p:nvSpPr>
        <p:spPr>
          <a:xfrm>
            <a:off x="1088813" y="1428457"/>
            <a:ext cx="3610947" cy="400110"/>
          </a:xfrm>
          <a:prstGeom prst="rect">
            <a:avLst/>
          </a:prstGeom>
          <a:noFill/>
        </p:spPr>
        <p:txBody>
          <a:bodyPr wrap="square" rtlCol="0">
            <a:spAutoFit/>
          </a:bodyPr>
          <a:lstStyle/>
          <a:p>
            <a:pPr algn="ctr"/>
            <a:r>
              <a:rPr lang="ru-RU"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Углубленный уровень</a:t>
            </a:r>
            <a:endParaRPr lang="en-US"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7F0AF27-8574-4DDB-BF9C-F50BEB1BF8DE}"/>
              </a:ext>
            </a:extLst>
          </p:cNvPr>
          <p:cNvSpPr txBox="1"/>
          <p:nvPr/>
        </p:nvSpPr>
        <p:spPr>
          <a:xfrm>
            <a:off x="7492240" y="1356262"/>
            <a:ext cx="3610947" cy="400110"/>
          </a:xfrm>
          <a:prstGeom prst="rect">
            <a:avLst/>
          </a:prstGeom>
          <a:noFill/>
        </p:spPr>
        <p:txBody>
          <a:bodyPr wrap="square" rtlCol="0">
            <a:spAutoFit/>
          </a:bodyPr>
          <a:lstStyle/>
          <a:p>
            <a:pPr algn="ctr"/>
            <a:r>
              <a:rPr lang="ru-RU"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Базовый уровень</a:t>
            </a:r>
            <a:endParaRPr lang="en-US"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4131311"/>
      </p:ext>
    </p:extLst>
  </p:cSld>
  <p:clrMapOvr>
    <a:masterClrMapping/>
  </p:clrMapOvr>
</p:sld>
</file>

<file path=ppt/theme/theme1.xml><?xml version="1.0" encoding="utf-8"?>
<a:theme xmlns:a="http://schemas.openxmlformats.org/drawingml/2006/main" name="Посылка">
  <a:themeElements>
    <a:clrScheme name="Посылка">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Посылка">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осылка">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TM10001115[[fn=Посылка]]</Template>
  <TotalTime>981</TotalTime>
  <Words>968</Words>
  <Application>Microsoft Office PowerPoint</Application>
  <PresentationFormat>Широкоэкранный</PresentationFormat>
  <Paragraphs>206</Paragraphs>
  <Slides>22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22</vt:i4>
      </vt:variant>
    </vt:vector>
  </HeadingPairs>
  <TitlesOfParts>
    <vt:vector size="29" baseType="lpstr">
      <vt:lpstr>Arial</vt:lpstr>
      <vt:lpstr>Calibri</vt:lpstr>
      <vt:lpstr>Corbel</vt:lpstr>
      <vt:lpstr>Gill Sans MT</vt:lpstr>
      <vt:lpstr>Times New Roman</vt:lpstr>
      <vt:lpstr>Wingdings</vt:lpstr>
      <vt:lpstr>Посылка</vt:lpstr>
      <vt:lpstr>Презентация PowerPoint</vt:lpstr>
      <vt:lpstr>Единое содержание общего образования</vt:lpstr>
      <vt:lpstr>РЕАЛИЗАЦИЯ ПРОФИЛЬНОГО ОБУЧЕНИЯ ТЕХНОЛОГИЧЕСКОЙ (ИНЖЕНЕРНОЙ) НАПРАВЛЕННОСТИ НА УРОВНЕ СРЕДНЕГО ОБЩЕГО ОБРАЗОВАНИЯ</vt:lpstr>
      <vt:lpstr>Вопрос – ответ </vt:lpstr>
      <vt:lpstr>Вопрос – ответ </vt:lpstr>
      <vt:lpstr>Фрагменты ООП СОО</vt:lpstr>
      <vt:lpstr>ФРАГМЕНТ ООП СОО</vt:lpstr>
      <vt:lpstr>Фрагмент УП ОО</vt:lpstr>
      <vt:lpstr>Биология</vt:lpstr>
      <vt:lpstr>Биология</vt:lpstr>
      <vt:lpstr>Физика</vt:lpstr>
      <vt:lpstr>Физика</vt:lpstr>
      <vt:lpstr>Алгебра</vt:lpstr>
      <vt:lpstr>Алгебра</vt:lpstr>
      <vt:lpstr>ПРОФИЛИ УЧЕБНОГО ПЛАНА СОО</vt:lpstr>
      <vt:lpstr>Примерное расписание </vt:lpstr>
      <vt:lpstr>Презентация PowerPoint</vt:lpstr>
      <vt:lpstr>Презентация PowerPoint</vt:lpstr>
      <vt:lpstr>Презентация PowerPoint</vt:lpstr>
      <vt:lpstr>Презентация PowerPoint</vt:lpstr>
      <vt:lpstr>                Надо ли разрабатывать ИУП, если ученики выбрали разные предметы для углубленного изучения в рамках одного профиля?                </vt:lpstr>
      <vt:lpstr>Вопрос – ответ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Fizika</dc:creator>
  <cp:lastModifiedBy>Adam</cp:lastModifiedBy>
  <cp:revision>106</cp:revision>
  <dcterms:created xsi:type="dcterms:W3CDTF">2024-09-09T06:43:42Z</dcterms:created>
  <dcterms:modified xsi:type="dcterms:W3CDTF">2025-04-27T20:33:06Z</dcterms:modified>
</cp:coreProperties>
</file>